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65" r:id="rId2"/>
    <p:sldId id="525" r:id="rId3"/>
    <p:sldId id="526" r:id="rId4"/>
    <p:sldId id="527" r:id="rId5"/>
    <p:sldId id="528" r:id="rId6"/>
    <p:sldId id="529" r:id="rId7"/>
    <p:sldId id="530" r:id="rId8"/>
    <p:sldId id="531" r:id="rId9"/>
    <p:sldId id="532" r:id="rId10"/>
    <p:sldId id="533" r:id="rId11"/>
    <p:sldId id="534" r:id="rId12"/>
    <p:sldId id="535" r:id="rId13"/>
    <p:sldId id="536" r:id="rId14"/>
    <p:sldId id="537" r:id="rId15"/>
    <p:sldId id="538" r:id="rId16"/>
    <p:sldId id="539" r:id="rId17"/>
    <p:sldId id="540" r:id="rId18"/>
    <p:sldId id="541" r:id="rId19"/>
    <p:sldId id="542" r:id="rId20"/>
    <p:sldId id="543" r:id="rId21"/>
    <p:sldId id="544" r:id="rId22"/>
    <p:sldId id="545" r:id="rId23"/>
    <p:sldId id="546" r:id="rId24"/>
    <p:sldId id="547" r:id="rId25"/>
    <p:sldId id="548" r:id="rId26"/>
    <p:sldId id="549" r:id="rId27"/>
    <p:sldId id="550" r:id="rId28"/>
    <p:sldId id="551" r:id="rId29"/>
    <p:sldId id="552" r:id="rId30"/>
    <p:sldId id="553" r:id="rId31"/>
    <p:sldId id="554" r:id="rId32"/>
    <p:sldId id="555" r:id="rId33"/>
  </p:sldIdLst>
  <p:sldSz cx="11520488" cy="648017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41" userDrawn="1">
          <p15:clr>
            <a:srgbClr val="A4A3A4"/>
          </p15:clr>
        </p15:guide>
        <p15:guide id="2" pos="36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9" autoAdjust="0"/>
    <p:restoredTop sz="94375" autoAdjust="0"/>
  </p:normalViewPr>
  <p:slideViewPr>
    <p:cSldViewPr snapToGrid="0" snapToObjects="1">
      <p:cViewPr>
        <p:scale>
          <a:sx n="97" d="100"/>
          <a:sy n="97" d="100"/>
        </p:scale>
        <p:origin x="-1122" y="-648"/>
      </p:cViewPr>
      <p:guideLst>
        <p:guide orient="horz" pos="2041"/>
        <p:guide pos="36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AD334F3A-9598-4E60-96BF-010E1E393DBD}" type="datetimeFigureOut">
              <a:rPr lang="en-GB" smtClean="0"/>
              <a:t>27/06/2016</a:t>
            </a:fld>
            <a:endParaRPr lang="en-GB"/>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B14D2D7-4985-4AAE-96A9-50AABBB82168}" type="slidenum">
              <a:rPr lang="en-GB" smtClean="0"/>
              <a:t>‹#›</a:t>
            </a:fld>
            <a:endParaRPr lang="en-GB"/>
          </a:p>
        </p:txBody>
      </p:sp>
    </p:spTree>
    <p:extLst>
      <p:ext uri="{BB962C8B-B14F-4D97-AF65-F5344CB8AC3E}">
        <p14:creationId xmlns:p14="http://schemas.microsoft.com/office/powerpoint/2010/main" val="26196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For me, China’s rise is the story of the year. Its</a:t>
            </a:r>
            <a:r>
              <a:rPr lang="en-GB" baseline="0" dirty="0" smtClean="0"/>
              <a:t> top two Peking and Tsinghua, have made outstanding progress over the six years we’ve been running this survey. And now joined by three more in the global elite higher education brands. </a:t>
            </a:r>
          </a:p>
          <a:p>
            <a:endParaRPr lang="en-GB" baseline="0" dirty="0" smtClean="0"/>
          </a:p>
          <a:p>
            <a:r>
              <a:rPr lang="en-GB" baseline="0" dirty="0" smtClean="0"/>
              <a:t>A big story. Combine this also with the success of Hong Kong this year – Hong Kong University is back in the world top 50. And HK has three in the top 100 overall, up from two last year, as Chinese University of Hong Kong joins HKUST in the 71-80 band.</a:t>
            </a:r>
            <a:endParaRPr lang="en-GB" dirty="0"/>
          </a:p>
        </p:txBody>
      </p:sp>
      <p:sp>
        <p:nvSpPr>
          <p:cNvPr id="4" name="Slide Number Placeholder 3"/>
          <p:cNvSpPr>
            <a:spLocks noGrp="1"/>
          </p:cNvSpPr>
          <p:nvPr>
            <p:ph type="sldNum" sz="quarter" idx="10"/>
          </p:nvPr>
        </p:nvSpPr>
        <p:spPr/>
        <p:txBody>
          <a:bodyPr/>
          <a:lstStyle/>
          <a:p>
            <a:fld id="{6C2EF97F-5628-4D0D-8016-6ECE1B95F22E}" type="slidenum">
              <a:rPr lang="en-GB" smtClean="0"/>
              <a:t>8</a:t>
            </a:fld>
            <a:endParaRPr lang="en-GB" dirty="0"/>
          </a:p>
        </p:txBody>
      </p:sp>
    </p:spTree>
    <p:extLst>
      <p:ext uri="{BB962C8B-B14F-4D97-AF65-F5344CB8AC3E}">
        <p14:creationId xmlns:p14="http://schemas.microsoft.com/office/powerpoint/2010/main" val="1082838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520311" cy="6480175"/>
          </a:xfrm>
          <a:prstGeom prst="rect">
            <a:avLst/>
          </a:prstGeom>
        </p:spPr>
      </p:pic>
      <p:sp>
        <p:nvSpPr>
          <p:cNvPr id="9" name="Text Placeholder 8"/>
          <p:cNvSpPr>
            <a:spLocks noGrp="1"/>
          </p:cNvSpPr>
          <p:nvPr>
            <p:ph type="body" sz="quarter" idx="10" hasCustomPrompt="1"/>
          </p:nvPr>
        </p:nvSpPr>
        <p:spPr>
          <a:xfrm>
            <a:off x="609601" y="3660825"/>
            <a:ext cx="8738690" cy="2146216"/>
          </a:xfrm>
          <a:prstGeom prst="rect">
            <a:avLst/>
          </a:prstGeom>
        </p:spPr>
        <p:txBody>
          <a:bodyPr/>
          <a:lstStyle>
            <a:lvl1pPr marL="0" indent="0">
              <a:buNone/>
              <a:defRPr sz="2646" b="1" i="0" baseline="0">
                <a:latin typeface="Helvetica" charset="0"/>
                <a:ea typeface="Helvetica" charset="0"/>
                <a:cs typeface="Helvetica" charset="0"/>
              </a:defRPr>
            </a:lvl1pPr>
          </a:lstStyle>
          <a:p>
            <a:pPr lvl="0"/>
            <a:r>
              <a:rPr lang="en-GB" dirty="0" smtClean="0"/>
              <a:t>Heading Helvetica Bold 28pt</a:t>
            </a:r>
            <a:endParaRPr lang="en-US" dirty="0"/>
          </a:p>
        </p:txBody>
      </p:sp>
    </p:spTree>
    <p:extLst>
      <p:ext uri="{BB962C8B-B14F-4D97-AF65-F5344CB8AC3E}">
        <p14:creationId xmlns:p14="http://schemas.microsoft.com/office/powerpoint/2010/main" val="316000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520311" cy="6480175"/>
          </a:xfrm>
          <a:prstGeom prst="rect">
            <a:avLst/>
          </a:prstGeom>
        </p:spPr>
      </p:pic>
      <p:sp>
        <p:nvSpPr>
          <p:cNvPr id="9" name="Text Placeholder 8"/>
          <p:cNvSpPr>
            <a:spLocks noGrp="1"/>
          </p:cNvSpPr>
          <p:nvPr>
            <p:ph type="body" sz="quarter" idx="10" hasCustomPrompt="1"/>
          </p:nvPr>
        </p:nvSpPr>
        <p:spPr>
          <a:xfrm>
            <a:off x="519352" y="261950"/>
            <a:ext cx="7444006" cy="481512"/>
          </a:xfrm>
          <a:prstGeom prst="rect">
            <a:avLst/>
          </a:prstGeom>
        </p:spPr>
        <p:txBody>
          <a:bodyPr/>
          <a:lstStyle>
            <a:lvl1pPr marL="0" indent="0">
              <a:buNone/>
              <a:defRPr sz="1512" b="1" i="0" baseline="0">
                <a:latin typeface="Helvetica" charset="0"/>
                <a:ea typeface="Helvetica" charset="0"/>
                <a:cs typeface="Helvetica" charset="0"/>
              </a:defRPr>
            </a:lvl1pPr>
          </a:lstStyle>
          <a:p>
            <a:pPr lvl="0"/>
            <a:r>
              <a:rPr lang="en-US" dirty="0" smtClean="0"/>
              <a:t>Heading Helvetica Bold 16pt</a:t>
            </a:r>
            <a:endParaRPr lang="en-US" dirty="0"/>
          </a:p>
        </p:txBody>
      </p:sp>
      <p:sp>
        <p:nvSpPr>
          <p:cNvPr id="10" name="Text Placeholder 8"/>
          <p:cNvSpPr>
            <a:spLocks noGrp="1"/>
          </p:cNvSpPr>
          <p:nvPr>
            <p:ph type="body" sz="quarter" idx="11" hasCustomPrompt="1"/>
          </p:nvPr>
        </p:nvSpPr>
        <p:spPr>
          <a:xfrm>
            <a:off x="519350" y="1042054"/>
            <a:ext cx="10461180" cy="4986017"/>
          </a:xfrm>
          <a:prstGeom prst="rect">
            <a:avLst/>
          </a:prstGeom>
        </p:spPr>
        <p:txBody>
          <a:bodyPr/>
          <a:lstStyle>
            <a:lvl1pPr marL="0" indent="0">
              <a:buNone/>
              <a:defRPr sz="1134" b="0" i="0" baseline="0">
                <a:latin typeface="Helvetica" charset="0"/>
                <a:ea typeface="Helvetica" charset="0"/>
                <a:cs typeface="Helvetica" charset="0"/>
              </a:defRPr>
            </a:lvl1pPr>
          </a:lstStyle>
          <a:p>
            <a:pPr lvl="0"/>
            <a:r>
              <a:rPr lang="en-US" dirty="0" smtClean="0"/>
              <a:t>Copy Helvetica 12pt</a:t>
            </a:r>
            <a:endParaRPr lang="en-US" dirty="0"/>
          </a:p>
        </p:txBody>
      </p:sp>
    </p:spTree>
    <p:extLst>
      <p:ext uri="{BB962C8B-B14F-4D97-AF65-F5344CB8AC3E}">
        <p14:creationId xmlns:p14="http://schemas.microsoft.com/office/powerpoint/2010/main" val="320804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py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520311" cy="6480175"/>
          </a:xfrm>
          <a:prstGeom prst="rect">
            <a:avLst/>
          </a:prstGeom>
        </p:spPr>
      </p:pic>
      <p:sp>
        <p:nvSpPr>
          <p:cNvPr id="9" name="Text Placeholder 8"/>
          <p:cNvSpPr>
            <a:spLocks noGrp="1"/>
          </p:cNvSpPr>
          <p:nvPr>
            <p:ph type="body" sz="quarter" idx="10" hasCustomPrompt="1"/>
          </p:nvPr>
        </p:nvSpPr>
        <p:spPr>
          <a:xfrm>
            <a:off x="519352" y="261950"/>
            <a:ext cx="7444006" cy="481512"/>
          </a:xfrm>
          <a:prstGeom prst="rect">
            <a:avLst/>
          </a:prstGeom>
        </p:spPr>
        <p:txBody>
          <a:bodyPr/>
          <a:lstStyle>
            <a:lvl1pPr marL="0" indent="0">
              <a:buNone/>
              <a:defRPr sz="1512" b="1" i="0" baseline="0">
                <a:latin typeface="Helvetica" charset="0"/>
                <a:ea typeface="Helvetica" charset="0"/>
                <a:cs typeface="Helvetica" charset="0"/>
              </a:defRPr>
            </a:lvl1pPr>
          </a:lstStyle>
          <a:p>
            <a:pPr lvl="0"/>
            <a:r>
              <a:rPr lang="en-US" dirty="0" smtClean="0"/>
              <a:t>Heading Helvetica Bold 16pt</a:t>
            </a:r>
            <a:endParaRPr lang="en-US" dirty="0"/>
          </a:p>
        </p:txBody>
      </p:sp>
      <p:sp>
        <p:nvSpPr>
          <p:cNvPr id="10" name="Text Placeholder 8"/>
          <p:cNvSpPr>
            <a:spLocks noGrp="1"/>
          </p:cNvSpPr>
          <p:nvPr>
            <p:ph type="body" sz="quarter" idx="11" hasCustomPrompt="1"/>
          </p:nvPr>
        </p:nvSpPr>
        <p:spPr>
          <a:xfrm>
            <a:off x="519350" y="1042054"/>
            <a:ext cx="10461180" cy="4986017"/>
          </a:xfrm>
          <a:prstGeom prst="rect">
            <a:avLst/>
          </a:prstGeom>
        </p:spPr>
        <p:txBody>
          <a:bodyPr/>
          <a:lstStyle>
            <a:lvl1pPr marL="0" indent="0">
              <a:buNone/>
              <a:defRPr sz="1134" b="0" i="0" baseline="0">
                <a:latin typeface="Helvetica" charset="0"/>
                <a:ea typeface="Helvetica" charset="0"/>
                <a:cs typeface="Helvetica" charset="0"/>
              </a:defRPr>
            </a:lvl1pPr>
          </a:lstStyle>
          <a:p>
            <a:pPr lvl="0"/>
            <a:r>
              <a:rPr lang="en-US" dirty="0" smtClean="0"/>
              <a:t>Copy Helvetica 12pt</a:t>
            </a:r>
            <a:endParaRPr lang="en-US" dirty="0"/>
          </a:p>
        </p:txBody>
      </p:sp>
    </p:spTree>
    <p:extLst>
      <p:ext uri="{BB962C8B-B14F-4D97-AF65-F5344CB8AC3E}">
        <p14:creationId xmlns:p14="http://schemas.microsoft.com/office/powerpoint/2010/main" val="47497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871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48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xStyles>
    <p:titleStyle>
      <a:lvl1pPr algn="ctr" defTabSz="432036" rtl="0" eaLnBrk="1" latinLnBrk="0" hangingPunct="1">
        <a:spcBef>
          <a:spcPct val="0"/>
        </a:spcBef>
        <a:buNone/>
        <a:defRPr sz="4158" kern="1200">
          <a:solidFill>
            <a:schemeClr val="tx1"/>
          </a:solidFill>
          <a:latin typeface="+mj-lt"/>
          <a:ea typeface="+mj-ea"/>
          <a:cs typeface="+mj-cs"/>
        </a:defRPr>
      </a:lvl1pPr>
    </p:titleStyle>
    <p:bodyStyle>
      <a:lvl1pPr marL="324027" indent="-324027" algn="l" defTabSz="432036" rtl="0" eaLnBrk="1" latinLnBrk="0" hangingPunct="1">
        <a:spcBef>
          <a:spcPct val="20000"/>
        </a:spcBef>
        <a:buFont typeface="Arial"/>
        <a:buChar char="•"/>
        <a:defRPr sz="3025" kern="1200">
          <a:solidFill>
            <a:schemeClr val="tx1"/>
          </a:solidFill>
          <a:latin typeface="+mn-lt"/>
          <a:ea typeface="+mn-ea"/>
          <a:cs typeface="+mn-cs"/>
        </a:defRPr>
      </a:lvl1pPr>
      <a:lvl2pPr marL="702058" indent="-270022" algn="l" defTabSz="432036" rtl="0" eaLnBrk="1" latinLnBrk="0" hangingPunct="1">
        <a:spcBef>
          <a:spcPct val="20000"/>
        </a:spcBef>
        <a:buFont typeface="Arial"/>
        <a:buChar char="–"/>
        <a:defRPr sz="2646" kern="1200">
          <a:solidFill>
            <a:schemeClr val="tx1"/>
          </a:solidFill>
          <a:latin typeface="+mn-lt"/>
          <a:ea typeface="+mn-ea"/>
          <a:cs typeface="+mn-cs"/>
        </a:defRPr>
      </a:lvl2pPr>
      <a:lvl3pPr marL="1080090" indent="-216018" algn="l" defTabSz="432036" rtl="0" eaLnBrk="1" latinLnBrk="0" hangingPunct="1">
        <a:spcBef>
          <a:spcPct val="20000"/>
        </a:spcBef>
        <a:buFont typeface="Arial"/>
        <a:buChar char="•"/>
        <a:defRPr sz="2268" kern="1200">
          <a:solidFill>
            <a:schemeClr val="tx1"/>
          </a:solidFill>
          <a:latin typeface="+mn-lt"/>
          <a:ea typeface="+mn-ea"/>
          <a:cs typeface="+mn-cs"/>
        </a:defRPr>
      </a:lvl3pPr>
      <a:lvl4pPr marL="1512125" indent="-216018" algn="l" defTabSz="432036" rtl="0" eaLnBrk="1" latinLnBrk="0" hangingPunct="1">
        <a:spcBef>
          <a:spcPct val="20000"/>
        </a:spcBef>
        <a:buFont typeface="Arial"/>
        <a:buChar char="–"/>
        <a:defRPr sz="1890" kern="1200">
          <a:solidFill>
            <a:schemeClr val="tx1"/>
          </a:solidFill>
          <a:latin typeface="+mn-lt"/>
          <a:ea typeface="+mn-ea"/>
          <a:cs typeface="+mn-cs"/>
        </a:defRPr>
      </a:lvl4pPr>
      <a:lvl5pPr marL="1944161" indent="-216018" algn="l" defTabSz="432036" rtl="0" eaLnBrk="1" latinLnBrk="0" hangingPunct="1">
        <a:spcBef>
          <a:spcPct val="20000"/>
        </a:spcBef>
        <a:buFont typeface="Arial"/>
        <a:buChar char="»"/>
        <a:defRPr sz="1890" kern="1200">
          <a:solidFill>
            <a:schemeClr val="tx1"/>
          </a:solidFill>
          <a:latin typeface="+mn-lt"/>
          <a:ea typeface="+mn-ea"/>
          <a:cs typeface="+mn-cs"/>
        </a:defRPr>
      </a:lvl5pPr>
      <a:lvl6pPr marL="2376197" indent="-216018" algn="l" defTabSz="432036" rtl="0" eaLnBrk="1" latinLnBrk="0" hangingPunct="1">
        <a:spcBef>
          <a:spcPct val="20000"/>
        </a:spcBef>
        <a:buFont typeface="Arial"/>
        <a:buChar char="•"/>
        <a:defRPr sz="1890" kern="1200">
          <a:solidFill>
            <a:schemeClr val="tx1"/>
          </a:solidFill>
          <a:latin typeface="+mn-lt"/>
          <a:ea typeface="+mn-ea"/>
          <a:cs typeface="+mn-cs"/>
        </a:defRPr>
      </a:lvl6pPr>
      <a:lvl7pPr marL="2808232" indent="-216018" algn="l" defTabSz="432036" rtl="0" eaLnBrk="1" latinLnBrk="0" hangingPunct="1">
        <a:spcBef>
          <a:spcPct val="20000"/>
        </a:spcBef>
        <a:buFont typeface="Arial"/>
        <a:buChar char="•"/>
        <a:defRPr sz="1890" kern="1200">
          <a:solidFill>
            <a:schemeClr val="tx1"/>
          </a:solidFill>
          <a:latin typeface="+mn-lt"/>
          <a:ea typeface="+mn-ea"/>
          <a:cs typeface="+mn-cs"/>
        </a:defRPr>
      </a:lvl7pPr>
      <a:lvl8pPr marL="3240268" indent="-216018" algn="l" defTabSz="432036" rtl="0" eaLnBrk="1" latinLnBrk="0" hangingPunct="1">
        <a:spcBef>
          <a:spcPct val="20000"/>
        </a:spcBef>
        <a:buFont typeface="Arial"/>
        <a:buChar char="•"/>
        <a:defRPr sz="1890" kern="1200">
          <a:solidFill>
            <a:schemeClr val="tx1"/>
          </a:solidFill>
          <a:latin typeface="+mn-lt"/>
          <a:ea typeface="+mn-ea"/>
          <a:cs typeface="+mn-cs"/>
        </a:defRPr>
      </a:lvl8pPr>
      <a:lvl9pPr marL="3672305" indent="-216018" algn="l" defTabSz="432036" rtl="0" eaLnBrk="1" latinLnBrk="0" hangingPunct="1">
        <a:spcBef>
          <a:spcPct val="20000"/>
        </a:spcBef>
        <a:buFont typeface="Arial"/>
        <a:buChar char="•"/>
        <a:defRPr sz="1890" kern="1200">
          <a:solidFill>
            <a:schemeClr val="tx1"/>
          </a:solidFill>
          <a:latin typeface="+mn-lt"/>
          <a:ea typeface="+mn-ea"/>
          <a:cs typeface="+mn-cs"/>
        </a:defRPr>
      </a:lvl9pPr>
    </p:bodyStyle>
    <p:otherStyle>
      <a:defPPr>
        <a:defRPr lang="en-US"/>
      </a:defPPr>
      <a:lvl1pPr marL="0" algn="l" defTabSz="432036" rtl="0" eaLnBrk="1" latinLnBrk="0" hangingPunct="1">
        <a:defRPr sz="1701" kern="1200">
          <a:solidFill>
            <a:schemeClr val="tx1"/>
          </a:solidFill>
          <a:latin typeface="+mn-lt"/>
          <a:ea typeface="+mn-ea"/>
          <a:cs typeface="+mn-cs"/>
        </a:defRPr>
      </a:lvl1pPr>
      <a:lvl2pPr marL="432036" algn="l" defTabSz="432036" rtl="0" eaLnBrk="1" latinLnBrk="0" hangingPunct="1">
        <a:defRPr sz="1701" kern="1200">
          <a:solidFill>
            <a:schemeClr val="tx1"/>
          </a:solidFill>
          <a:latin typeface="+mn-lt"/>
          <a:ea typeface="+mn-ea"/>
          <a:cs typeface="+mn-cs"/>
        </a:defRPr>
      </a:lvl2pPr>
      <a:lvl3pPr marL="864071" algn="l" defTabSz="432036" rtl="0" eaLnBrk="1" latinLnBrk="0" hangingPunct="1">
        <a:defRPr sz="1701" kern="1200">
          <a:solidFill>
            <a:schemeClr val="tx1"/>
          </a:solidFill>
          <a:latin typeface="+mn-lt"/>
          <a:ea typeface="+mn-ea"/>
          <a:cs typeface="+mn-cs"/>
        </a:defRPr>
      </a:lvl3pPr>
      <a:lvl4pPr marL="1296108" algn="l" defTabSz="432036" rtl="0" eaLnBrk="1" latinLnBrk="0" hangingPunct="1">
        <a:defRPr sz="1701" kern="1200">
          <a:solidFill>
            <a:schemeClr val="tx1"/>
          </a:solidFill>
          <a:latin typeface="+mn-lt"/>
          <a:ea typeface="+mn-ea"/>
          <a:cs typeface="+mn-cs"/>
        </a:defRPr>
      </a:lvl4pPr>
      <a:lvl5pPr marL="1728143" algn="l" defTabSz="432036" rtl="0" eaLnBrk="1" latinLnBrk="0" hangingPunct="1">
        <a:defRPr sz="1701" kern="1200">
          <a:solidFill>
            <a:schemeClr val="tx1"/>
          </a:solidFill>
          <a:latin typeface="+mn-lt"/>
          <a:ea typeface="+mn-ea"/>
          <a:cs typeface="+mn-cs"/>
        </a:defRPr>
      </a:lvl5pPr>
      <a:lvl6pPr marL="2160179" algn="l" defTabSz="432036" rtl="0" eaLnBrk="1" latinLnBrk="0" hangingPunct="1">
        <a:defRPr sz="1701" kern="1200">
          <a:solidFill>
            <a:schemeClr val="tx1"/>
          </a:solidFill>
          <a:latin typeface="+mn-lt"/>
          <a:ea typeface="+mn-ea"/>
          <a:cs typeface="+mn-cs"/>
        </a:defRPr>
      </a:lvl6pPr>
      <a:lvl7pPr marL="2592215" algn="l" defTabSz="432036" rtl="0" eaLnBrk="1" latinLnBrk="0" hangingPunct="1">
        <a:defRPr sz="1701" kern="1200">
          <a:solidFill>
            <a:schemeClr val="tx1"/>
          </a:solidFill>
          <a:latin typeface="+mn-lt"/>
          <a:ea typeface="+mn-ea"/>
          <a:cs typeface="+mn-cs"/>
        </a:defRPr>
      </a:lvl7pPr>
      <a:lvl8pPr marL="3024251" algn="l" defTabSz="432036" rtl="0" eaLnBrk="1" latinLnBrk="0" hangingPunct="1">
        <a:defRPr sz="1701" kern="1200">
          <a:solidFill>
            <a:schemeClr val="tx1"/>
          </a:solidFill>
          <a:latin typeface="+mn-lt"/>
          <a:ea typeface="+mn-ea"/>
          <a:cs typeface="+mn-cs"/>
        </a:defRPr>
      </a:lvl8pPr>
      <a:lvl9pPr marL="3456286" algn="l" defTabSz="432036"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Duncan Ross</a:t>
            </a:r>
          </a:p>
          <a:p>
            <a:r>
              <a:rPr lang="en-US" dirty="0" smtClean="0"/>
              <a:t>Director, data and analytics</a:t>
            </a:r>
          </a:p>
          <a:p>
            <a:r>
              <a:rPr lang="en-US" i="1" dirty="0" smtClean="0"/>
              <a:t>Times Higher Education</a:t>
            </a:r>
          </a:p>
        </p:txBody>
      </p:sp>
    </p:spTree>
    <p:extLst>
      <p:ext uri="{BB962C8B-B14F-4D97-AF65-F5344CB8AC3E}">
        <p14:creationId xmlns:p14="http://schemas.microsoft.com/office/powerpoint/2010/main" val="57270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Eurovision effect: do countries vote for themselves?</a:t>
            </a:r>
            <a:endParaRPr lang="en-US" sz="1701" dirty="0">
              <a:latin typeface="+mj-lt"/>
            </a:endParaRPr>
          </a:p>
        </p:txBody>
      </p:sp>
      <p:sp>
        <p:nvSpPr>
          <p:cNvPr id="4" name="Text Placeholder 3"/>
          <p:cNvSpPr>
            <a:spLocks noGrp="1"/>
          </p:cNvSpPr>
          <p:nvPr>
            <p:ph type="body" sz="quarter" idx="11"/>
          </p:nvPr>
        </p:nvSpPr>
        <p:spPr>
          <a:xfrm>
            <a:off x="1036862" y="1669545"/>
            <a:ext cx="3886151" cy="4358525"/>
          </a:xfrm>
        </p:spPr>
        <p:txBody>
          <a:bodyPr/>
          <a:lstStyle/>
          <a:p>
            <a:pPr marL="270022" indent="-270022">
              <a:buFont typeface="Arial"/>
              <a:buChar char="•"/>
            </a:pPr>
            <a:r>
              <a:rPr lang="en-US" sz="1512" dirty="0"/>
              <a:t>There is some evidence that academics vote for universities in their country or region</a:t>
            </a:r>
          </a:p>
          <a:p>
            <a:pPr marL="270022" indent="-270022">
              <a:buFont typeface="Arial"/>
              <a:buChar char="•"/>
            </a:pPr>
            <a:endParaRPr lang="en-US" sz="1512" dirty="0"/>
          </a:p>
          <a:p>
            <a:pPr marL="270022" indent="-270022">
              <a:buFont typeface="Arial"/>
              <a:buChar char="•"/>
            </a:pPr>
            <a:r>
              <a:rPr lang="en-US" sz="1512" dirty="0"/>
              <a:t>Some countries rely heavily on this</a:t>
            </a:r>
          </a:p>
          <a:p>
            <a:pPr marL="270022" indent="-270022">
              <a:buFont typeface="Arial"/>
              <a:buChar char="•"/>
            </a:pPr>
            <a:endParaRPr lang="en-US" sz="1512" dirty="0"/>
          </a:p>
          <a:p>
            <a:pPr marL="270022" indent="-270022">
              <a:buFont typeface="Arial"/>
              <a:buChar char="•"/>
            </a:pPr>
            <a:r>
              <a:rPr lang="en-US" sz="1512" dirty="0"/>
              <a:t>Others are hugely international</a:t>
            </a:r>
          </a:p>
          <a:p>
            <a:pPr marL="270022" indent="-270022">
              <a:buFont typeface="Arial"/>
              <a:buChar char="•"/>
            </a:pPr>
            <a:endParaRPr lang="en-US" sz="1701" dirty="0"/>
          </a:p>
        </p:txBody>
      </p:sp>
      <p:pic>
        <p:nvPicPr>
          <p:cNvPr id="5" name="Picture 4"/>
          <p:cNvPicPr>
            <a:picLocks noChangeAspect="1"/>
          </p:cNvPicPr>
          <p:nvPr/>
        </p:nvPicPr>
        <p:blipFill>
          <a:blip r:embed="rId2"/>
          <a:stretch>
            <a:fillRect/>
          </a:stretch>
        </p:blipFill>
        <p:spPr>
          <a:xfrm>
            <a:off x="5577414" y="1669545"/>
            <a:ext cx="4564174" cy="3801870"/>
          </a:xfrm>
          <a:prstGeom prst="rect">
            <a:avLst/>
          </a:prstGeom>
          <a:ln>
            <a:solidFill>
              <a:schemeClr val="accent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7280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701" dirty="0"/>
              <a:t>Understand where your reputational strengths are</a:t>
            </a:r>
          </a:p>
        </p:txBody>
      </p:sp>
      <p:pic>
        <p:nvPicPr>
          <p:cNvPr id="4" name="Picture 3" descr="UKRep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803" y="887130"/>
            <a:ext cx="6627059" cy="5140939"/>
          </a:xfrm>
          <a:prstGeom prst="rect">
            <a:avLst/>
          </a:prstGeom>
        </p:spPr>
      </p:pic>
      <p:pic>
        <p:nvPicPr>
          <p:cNvPr id="5" name="Picture 4" descr="UKRep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803" y="887130"/>
            <a:ext cx="6627059" cy="5140939"/>
          </a:xfrm>
          <a:prstGeom prst="rect">
            <a:avLst/>
          </a:prstGeom>
        </p:spPr>
      </p:pic>
      <p:pic>
        <p:nvPicPr>
          <p:cNvPr id="6" name="Picture 5" descr="UKRep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803" y="887130"/>
            <a:ext cx="6627059" cy="5140939"/>
          </a:xfrm>
          <a:prstGeom prst="rect">
            <a:avLst/>
          </a:prstGeom>
        </p:spPr>
      </p:pic>
      <p:pic>
        <p:nvPicPr>
          <p:cNvPr id="7" name="Picture 6" descr="UKRep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7803" y="887130"/>
            <a:ext cx="6627059" cy="5140939"/>
          </a:xfrm>
          <a:prstGeom prst="rect">
            <a:avLst/>
          </a:prstGeom>
        </p:spPr>
      </p:pic>
      <p:pic>
        <p:nvPicPr>
          <p:cNvPr id="8" name="Picture 7" descr="UKRep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7803" y="887130"/>
            <a:ext cx="6627059" cy="5140939"/>
          </a:xfrm>
          <a:prstGeom prst="rect">
            <a:avLst/>
          </a:prstGeom>
        </p:spPr>
      </p:pic>
      <p:pic>
        <p:nvPicPr>
          <p:cNvPr id="9" name="Picture 8" descr="UKRep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7803" y="887130"/>
            <a:ext cx="6627059" cy="5140939"/>
          </a:xfrm>
          <a:prstGeom prst="rect">
            <a:avLst/>
          </a:prstGeom>
        </p:spPr>
      </p:pic>
      <p:sp>
        <p:nvSpPr>
          <p:cNvPr id="10" name="Rectangle 9"/>
          <p:cNvSpPr/>
          <p:nvPr/>
        </p:nvSpPr>
        <p:spPr>
          <a:xfrm>
            <a:off x="3647803" y="887130"/>
            <a:ext cx="6627059" cy="5140939"/>
          </a:xfrm>
          <a:prstGeom prst="rect">
            <a:avLst/>
          </a:prstGeom>
          <a:noFill/>
          <a:ln w="635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1"/>
          </a:p>
        </p:txBody>
      </p:sp>
      <p:pic>
        <p:nvPicPr>
          <p:cNvPr id="11" name="Picture 10" descr="UKRepLabel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2481" y="2556069"/>
            <a:ext cx="1815322" cy="1716046"/>
          </a:xfrm>
          <a:prstGeom prst="rect">
            <a:avLst/>
          </a:prstGeom>
        </p:spPr>
      </p:pic>
    </p:spTree>
    <p:extLst>
      <p:ext uri="{BB962C8B-B14F-4D97-AF65-F5344CB8AC3E}">
        <p14:creationId xmlns:p14="http://schemas.microsoft.com/office/powerpoint/2010/main" val="202824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Challenges to the UK:</a:t>
            </a:r>
          </a:p>
          <a:p>
            <a:r>
              <a:rPr lang="en-US" dirty="0" smtClean="0"/>
              <a:t>Research, teaching and investment</a:t>
            </a:r>
            <a:endParaRPr lang="en-US" dirty="0"/>
          </a:p>
        </p:txBody>
      </p:sp>
    </p:spTree>
    <p:extLst>
      <p:ext uri="{BB962C8B-B14F-4D97-AF65-F5344CB8AC3E}">
        <p14:creationId xmlns:p14="http://schemas.microsoft.com/office/powerpoint/2010/main" val="174096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701" dirty="0"/>
              <a:t>How should UK universities be grouped?</a:t>
            </a:r>
          </a:p>
        </p:txBody>
      </p:sp>
      <p:graphicFrame>
        <p:nvGraphicFramePr>
          <p:cNvPr id="7" name="Table 6"/>
          <p:cNvGraphicFramePr>
            <a:graphicFrameLocks noGrp="1"/>
          </p:cNvGraphicFramePr>
          <p:nvPr>
            <p:extLst/>
          </p:nvPr>
        </p:nvGraphicFramePr>
        <p:xfrm>
          <a:off x="1658087" y="1653043"/>
          <a:ext cx="8218269" cy="3530654"/>
        </p:xfrm>
        <a:graphic>
          <a:graphicData uri="http://schemas.openxmlformats.org/drawingml/2006/table">
            <a:tbl>
              <a:tblPr firstRow="1" bandRow="1">
                <a:tableStyleId>{5C22544A-7EE6-4342-B048-85BDC9FD1C3A}</a:tableStyleId>
              </a:tblPr>
              <a:tblGrid>
                <a:gridCol w="2614117"/>
                <a:gridCol w="1212033"/>
                <a:gridCol w="4392119"/>
              </a:tblGrid>
              <a:tr h="389632">
                <a:tc>
                  <a:txBody>
                    <a:bodyPr/>
                    <a:lstStyle/>
                    <a:p>
                      <a:pPr algn="l" fontAlgn="b"/>
                      <a:r>
                        <a:rPr lang="en-US" sz="1700" u="none" strike="noStrike" dirty="0" smtClean="0">
                          <a:effectLst/>
                        </a:rPr>
                        <a:t>Cluster</a:t>
                      </a:r>
                      <a:endParaRPr lang="en-US" sz="1700" b="1" i="0" u="none" strike="noStrike" dirty="0">
                        <a:solidFill>
                          <a:srgbClr val="000000"/>
                        </a:solidFill>
                        <a:effectLst/>
                        <a:latin typeface="Helvetica"/>
                        <a:cs typeface="Helvetica"/>
                      </a:endParaRPr>
                    </a:p>
                  </a:txBody>
                  <a:tcPr marL="86402" marR="86402" marT="43201" marB="86402"/>
                </a:tc>
                <a:tc>
                  <a:txBody>
                    <a:bodyPr/>
                    <a:lstStyle/>
                    <a:p>
                      <a:pPr algn="l" fontAlgn="b"/>
                      <a:r>
                        <a:rPr lang="en-US" sz="1700" u="none" strike="noStrike" dirty="0" smtClean="0">
                          <a:effectLst/>
                        </a:rPr>
                        <a:t>Number</a:t>
                      </a:r>
                      <a:endParaRPr lang="en-US" sz="1700" b="1" i="0" u="none" strike="noStrike" dirty="0">
                        <a:solidFill>
                          <a:srgbClr val="000000"/>
                        </a:solidFill>
                        <a:effectLst/>
                        <a:latin typeface="Helvetica"/>
                        <a:cs typeface="Helvetica"/>
                      </a:endParaRPr>
                    </a:p>
                  </a:txBody>
                  <a:tcPr marL="86402" marR="86402" marT="43201" marB="86402"/>
                </a:tc>
                <a:tc>
                  <a:txBody>
                    <a:bodyPr/>
                    <a:lstStyle/>
                    <a:p>
                      <a:pPr algn="l" fontAlgn="b"/>
                      <a:r>
                        <a:rPr lang="en-US" sz="1700" u="none" strike="noStrike" dirty="0" smtClean="0">
                          <a:effectLst/>
                        </a:rPr>
                        <a:t>Examples</a:t>
                      </a:r>
                      <a:endParaRPr lang="en-US" sz="1700" b="1" i="0" u="none" strike="noStrike" dirty="0">
                        <a:solidFill>
                          <a:srgbClr val="000000"/>
                        </a:solidFill>
                        <a:effectLst/>
                        <a:latin typeface="Helvetica"/>
                        <a:cs typeface="Helvetica"/>
                      </a:endParaRPr>
                    </a:p>
                  </a:txBody>
                  <a:tcPr marL="86402" marR="86402" marT="43201" marB="86402"/>
                </a:tc>
              </a:tr>
              <a:tr h="3875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u="none" strike="noStrike" dirty="0" smtClean="0">
                          <a:effectLst/>
                          <a:latin typeface="Helvetica"/>
                          <a:cs typeface="Helvetica"/>
                        </a:rPr>
                        <a:t>Emerging Talents</a:t>
                      </a:r>
                      <a:endParaRPr lang="en-US" sz="1500" b="0" i="0" u="none" strike="noStrike" dirty="0" smtClean="0">
                        <a:solidFill>
                          <a:srgbClr val="000000"/>
                        </a:solidFill>
                        <a:effectLst/>
                        <a:latin typeface="Helvetica"/>
                        <a:cs typeface="Helvetica"/>
                      </a:endParaRPr>
                    </a:p>
                  </a:txBody>
                  <a:tcPr marL="86402" marR="86402" marT="43201" marB="86402"/>
                </a:tc>
                <a:tc>
                  <a:txBody>
                    <a:bodyPr/>
                    <a:lstStyle/>
                    <a:p>
                      <a:pPr algn="l" fontAlgn="b"/>
                      <a:r>
                        <a:rPr lang="en-US" sz="1500" u="none" strike="noStrike" dirty="0">
                          <a:effectLst/>
                          <a:latin typeface="Helvetica"/>
                          <a:cs typeface="Helvetica"/>
                        </a:rPr>
                        <a:t>1</a:t>
                      </a:r>
                      <a:endParaRPr lang="en-US" sz="1500" b="0" i="0" u="none" strike="noStrike" dirty="0">
                        <a:solidFill>
                          <a:srgbClr val="000000"/>
                        </a:solidFill>
                        <a:effectLst/>
                        <a:latin typeface="Helvetica"/>
                        <a:cs typeface="Helvetica"/>
                      </a:endParaRPr>
                    </a:p>
                  </a:txBody>
                  <a:tcPr marL="86402" marR="12000" marT="12000" marB="86402" anchor="b"/>
                </a:tc>
                <a:tc>
                  <a:txBody>
                    <a:bodyPr/>
                    <a:lstStyle/>
                    <a:p>
                      <a:pPr algn="l" fontAlgn="b"/>
                      <a:r>
                        <a:rPr lang="en-US" sz="1500" u="none" strike="noStrike" dirty="0" err="1">
                          <a:effectLst/>
                          <a:latin typeface="Helvetica"/>
                          <a:cs typeface="Helvetica"/>
                        </a:rPr>
                        <a:t>Huddersfield</a:t>
                      </a:r>
                      <a:endParaRPr lang="en-US" sz="1500" b="0" i="0" u="none" strike="noStrike" dirty="0">
                        <a:solidFill>
                          <a:srgbClr val="000000"/>
                        </a:solidFill>
                        <a:effectLst/>
                        <a:latin typeface="Helvetica"/>
                        <a:cs typeface="Helvetica"/>
                      </a:endParaRPr>
                    </a:p>
                  </a:txBody>
                  <a:tcPr marL="86402" marR="12000" marT="12000" marB="86402" anchor="b"/>
                </a:tc>
              </a:tr>
              <a:tr h="393352">
                <a:tc>
                  <a:txBody>
                    <a:bodyPr/>
                    <a:lstStyle/>
                    <a:p>
                      <a:pPr algn="l" fontAlgn="b"/>
                      <a:r>
                        <a:rPr lang="en-US" sz="1500" u="none" strike="noStrike" dirty="0">
                          <a:effectLst/>
                          <a:latin typeface="Helvetica"/>
                          <a:cs typeface="Helvetica"/>
                        </a:rPr>
                        <a:t>Developing Expertise</a:t>
                      </a:r>
                      <a:endParaRPr lang="en-US" sz="1500" b="0" i="0" u="none" strike="noStrike" dirty="0">
                        <a:solidFill>
                          <a:srgbClr val="000000"/>
                        </a:solidFill>
                        <a:effectLst/>
                        <a:latin typeface="Helvetica"/>
                        <a:cs typeface="Helvetica"/>
                      </a:endParaRPr>
                    </a:p>
                  </a:txBody>
                  <a:tcPr marL="86402" marR="12000" marT="12000" marB="86402" anchor="b"/>
                </a:tc>
                <a:tc>
                  <a:txBody>
                    <a:bodyPr/>
                    <a:lstStyle/>
                    <a:p>
                      <a:pPr algn="l" fontAlgn="b"/>
                      <a:r>
                        <a:rPr lang="en-US" sz="1500" u="none" strike="noStrike" dirty="0">
                          <a:effectLst/>
                          <a:latin typeface="Helvetica"/>
                          <a:cs typeface="Helvetica"/>
                        </a:rPr>
                        <a:t>5</a:t>
                      </a:r>
                      <a:endParaRPr lang="en-US" sz="1500" b="0" i="0" u="none" strike="noStrike" dirty="0">
                        <a:solidFill>
                          <a:srgbClr val="000000"/>
                        </a:solidFill>
                        <a:effectLst/>
                        <a:latin typeface="Helvetica"/>
                        <a:cs typeface="Helvetica"/>
                      </a:endParaRPr>
                    </a:p>
                  </a:txBody>
                  <a:tcPr marL="86402" marR="12000" marT="12000" marB="86402" anchor="b"/>
                </a:tc>
                <a:tc>
                  <a:txBody>
                    <a:bodyPr/>
                    <a:lstStyle/>
                    <a:p>
                      <a:pPr algn="l" fontAlgn="b"/>
                      <a:r>
                        <a:rPr lang="en-US" sz="1500" u="none" strike="noStrike" dirty="0">
                          <a:effectLst/>
                          <a:latin typeface="Helvetica"/>
                          <a:cs typeface="Helvetica"/>
                        </a:rPr>
                        <a:t>Nottingham Trent, Coventry, Central Lancashire</a:t>
                      </a:r>
                      <a:endParaRPr lang="en-US" sz="1500" b="0" i="0" u="none" strike="noStrike" dirty="0">
                        <a:solidFill>
                          <a:srgbClr val="000000"/>
                        </a:solidFill>
                        <a:effectLst/>
                        <a:latin typeface="Helvetica"/>
                        <a:cs typeface="Helvetica"/>
                      </a:endParaRPr>
                    </a:p>
                  </a:txBody>
                  <a:tcPr marL="86402" marR="12000" marT="12000" marB="86402" anchor="b"/>
                </a:tc>
              </a:tr>
              <a:tr h="393352">
                <a:tc>
                  <a:txBody>
                    <a:bodyPr/>
                    <a:lstStyle/>
                    <a:p>
                      <a:pPr algn="l" fontAlgn="b"/>
                      <a:r>
                        <a:rPr lang="en-US" sz="1500" u="none" strike="noStrike" dirty="0">
                          <a:effectLst/>
                          <a:latin typeface="Helvetica"/>
                          <a:cs typeface="Helvetica"/>
                        </a:rPr>
                        <a:t>Core Strengths</a:t>
                      </a:r>
                      <a:endParaRPr lang="en-US" sz="1500" b="0" i="0" u="none" strike="noStrike" dirty="0">
                        <a:solidFill>
                          <a:srgbClr val="000000"/>
                        </a:solidFill>
                        <a:effectLst/>
                        <a:latin typeface="Helvetica"/>
                        <a:cs typeface="Helvetica"/>
                      </a:endParaRPr>
                    </a:p>
                  </a:txBody>
                  <a:tcPr marL="86402" marR="12000" marT="12000" marB="86402" anchor="b"/>
                </a:tc>
                <a:tc>
                  <a:txBody>
                    <a:bodyPr/>
                    <a:lstStyle/>
                    <a:p>
                      <a:pPr algn="l" fontAlgn="b"/>
                      <a:r>
                        <a:rPr lang="is-IS" sz="1500" u="none" strike="noStrike" dirty="0">
                          <a:effectLst/>
                          <a:latin typeface="Helvetica"/>
                          <a:cs typeface="Helvetica"/>
                        </a:rPr>
                        <a:t>24</a:t>
                      </a:r>
                      <a:endParaRPr lang="is-IS" sz="1500" b="0" i="0" u="none" strike="noStrike" dirty="0">
                        <a:solidFill>
                          <a:srgbClr val="000000"/>
                        </a:solidFill>
                        <a:effectLst/>
                        <a:latin typeface="Helvetica"/>
                        <a:cs typeface="Helvetica"/>
                      </a:endParaRPr>
                    </a:p>
                  </a:txBody>
                  <a:tcPr marL="86402" marR="12000" marT="12000" marB="86402" anchor="b"/>
                </a:tc>
                <a:tc>
                  <a:txBody>
                    <a:bodyPr/>
                    <a:lstStyle/>
                    <a:p>
                      <a:pPr algn="l" fontAlgn="b"/>
                      <a:r>
                        <a:rPr lang="en-US" sz="1500" u="none" strike="noStrike" dirty="0">
                          <a:effectLst/>
                          <a:latin typeface="Helvetica"/>
                          <a:cs typeface="Helvetica"/>
                        </a:rPr>
                        <a:t>Essex, Sheffield </a:t>
                      </a:r>
                      <a:r>
                        <a:rPr lang="en-US" sz="1500" u="none" strike="noStrike" dirty="0" err="1">
                          <a:effectLst/>
                          <a:latin typeface="Helvetica"/>
                          <a:cs typeface="Helvetica"/>
                        </a:rPr>
                        <a:t>Hallam</a:t>
                      </a:r>
                      <a:r>
                        <a:rPr lang="en-US" sz="1500" u="none" strike="noStrike" dirty="0">
                          <a:effectLst/>
                          <a:latin typeface="Helvetica"/>
                          <a:cs typeface="Helvetica"/>
                        </a:rPr>
                        <a:t>, </a:t>
                      </a:r>
                      <a:r>
                        <a:rPr lang="en-US" sz="1500" u="none" strike="noStrike" dirty="0" err="1">
                          <a:effectLst/>
                          <a:latin typeface="Helvetica"/>
                          <a:cs typeface="Helvetica"/>
                        </a:rPr>
                        <a:t>Strathclyde</a:t>
                      </a:r>
                      <a:endParaRPr lang="en-US" sz="1500" b="0" i="0" u="none" strike="noStrike" dirty="0">
                        <a:solidFill>
                          <a:srgbClr val="000000"/>
                        </a:solidFill>
                        <a:effectLst/>
                        <a:latin typeface="Helvetica"/>
                        <a:cs typeface="Helvetica"/>
                      </a:endParaRPr>
                    </a:p>
                  </a:txBody>
                  <a:tcPr marL="86402" marR="12000" marT="12000" marB="86402" anchor="b"/>
                </a:tc>
              </a:tr>
              <a:tr h="393352">
                <a:tc>
                  <a:txBody>
                    <a:bodyPr/>
                    <a:lstStyle/>
                    <a:p>
                      <a:pPr algn="l" fontAlgn="b"/>
                      <a:r>
                        <a:rPr lang="en-US" sz="1500" u="none" strike="noStrike" dirty="0">
                          <a:effectLst/>
                          <a:latin typeface="Helvetica"/>
                          <a:cs typeface="Helvetica"/>
                        </a:rPr>
                        <a:t>Effective Publishers</a:t>
                      </a:r>
                      <a:endParaRPr lang="en-US" sz="1500" b="0" i="0" u="none" strike="noStrike" dirty="0">
                        <a:solidFill>
                          <a:srgbClr val="000000"/>
                        </a:solidFill>
                        <a:effectLst/>
                        <a:latin typeface="Helvetica"/>
                        <a:cs typeface="Helvetica"/>
                      </a:endParaRPr>
                    </a:p>
                  </a:txBody>
                  <a:tcPr marL="86402" marR="12000" marT="12000" marB="86402" anchor="b"/>
                </a:tc>
                <a:tc>
                  <a:txBody>
                    <a:bodyPr/>
                    <a:lstStyle/>
                    <a:p>
                      <a:pPr algn="l" fontAlgn="b"/>
                      <a:r>
                        <a:rPr lang="en-US" sz="1500" u="none" strike="noStrike" dirty="0">
                          <a:effectLst/>
                          <a:latin typeface="Helvetica"/>
                          <a:cs typeface="Helvetica"/>
                        </a:rPr>
                        <a:t>9</a:t>
                      </a:r>
                      <a:endParaRPr lang="en-US" sz="1500" b="0" i="0" u="none" strike="noStrike" dirty="0">
                        <a:solidFill>
                          <a:srgbClr val="000000"/>
                        </a:solidFill>
                        <a:effectLst/>
                        <a:latin typeface="Helvetica"/>
                        <a:cs typeface="Helvetica"/>
                      </a:endParaRPr>
                    </a:p>
                  </a:txBody>
                  <a:tcPr marL="86402" marR="12000" marT="12000" marB="86402" anchor="b"/>
                </a:tc>
                <a:tc>
                  <a:txBody>
                    <a:bodyPr/>
                    <a:lstStyle/>
                    <a:p>
                      <a:pPr algn="l" fontAlgn="b"/>
                      <a:r>
                        <a:rPr lang="en-US" sz="1500" u="none" strike="noStrike" dirty="0">
                          <a:effectLst/>
                          <a:latin typeface="Helvetica"/>
                          <a:cs typeface="Helvetica"/>
                        </a:rPr>
                        <a:t>Swansea, Aston, Heriot-Watt</a:t>
                      </a:r>
                      <a:endParaRPr lang="en-US" sz="1500" b="0" i="0" u="none" strike="noStrike" dirty="0">
                        <a:solidFill>
                          <a:srgbClr val="000000"/>
                        </a:solidFill>
                        <a:effectLst/>
                        <a:latin typeface="Helvetica"/>
                        <a:cs typeface="Helvetica"/>
                      </a:endParaRPr>
                    </a:p>
                  </a:txBody>
                  <a:tcPr marL="86402" marR="12000" marT="12000" marB="86402" anchor="b"/>
                </a:tc>
              </a:tr>
              <a:tr h="393352">
                <a:tc>
                  <a:txBody>
                    <a:bodyPr/>
                    <a:lstStyle/>
                    <a:p>
                      <a:pPr algn="l" fontAlgn="b"/>
                      <a:r>
                        <a:rPr lang="en-US" sz="1500" u="none" strike="noStrike" dirty="0">
                          <a:effectLst/>
                          <a:latin typeface="Helvetica"/>
                          <a:cs typeface="Helvetica"/>
                        </a:rPr>
                        <a:t>Technology Challengers</a:t>
                      </a:r>
                      <a:endParaRPr lang="en-US" sz="1500" b="0" i="0" u="none" strike="noStrike" dirty="0">
                        <a:solidFill>
                          <a:srgbClr val="000000"/>
                        </a:solidFill>
                        <a:effectLst/>
                        <a:latin typeface="Helvetica"/>
                        <a:cs typeface="Helvetica"/>
                      </a:endParaRPr>
                    </a:p>
                  </a:txBody>
                  <a:tcPr marL="86402" marR="12000" marT="12000" marB="86402" anchor="b"/>
                </a:tc>
                <a:tc>
                  <a:txBody>
                    <a:bodyPr/>
                    <a:lstStyle/>
                    <a:p>
                      <a:pPr algn="l" fontAlgn="b"/>
                      <a:r>
                        <a:rPr lang="en-US" sz="1500" u="none" strike="noStrike" dirty="0">
                          <a:effectLst/>
                          <a:latin typeface="Helvetica"/>
                          <a:cs typeface="Helvetica"/>
                        </a:rPr>
                        <a:t>3</a:t>
                      </a:r>
                      <a:endParaRPr lang="en-US" sz="1500" b="0" i="0" u="none" strike="noStrike" dirty="0">
                        <a:solidFill>
                          <a:srgbClr val="000000"/>
                        </a:solidFill>
                        <a:effectLst/>
                        <a:latin typeface="Helvetica"/>
                        <a:cs typeface="Helvetica"/>
                      </a:endParaRPr>
                    </a:p>
                  </a:txBody>
                  <a:tcPr marL="86402" marR="12000" marT="12000" marB="86402" anchor="b"/>
                </a:tc>
                <a:tc>
                  <a:txBody>
                    <a:bodyPr/>
                    <a:lstStyle/>
                    <a:p>
                      <a:pPr algn="l" fontAlgn="b"/>
                      <a:r>
                        <a:rPr lang="en-US" sz="1500" u="none" strike="noStrike" dirty="0">
                          <a:effectLst/>
                          <a:latin typeface="Helvetica"/>
                          <a:cs typeface="Helvetica"/>
                        </a:rPr>
                        <a:t>Newcastle, Leicester, Surrey</a:t>
                      </a:r>
                      <a:endParaRPr lang="en-US" sz="1500" b="0" i="0" u="none" strike="noStrike" dirty="0">
                        <a:solidFill>
                          <a:srgbClr val="000000"/>
                        </a:solidFill>
                        <a:effectLst/>
                        <a:latin typeface="Helvetica"/>
                        <a:cs typeface="Helvetica"/>
                      </a:endParaRPr>
                    </a:p>
                  </a:txBody>
                  <a:tcPr marL="86402" marR="12000" marT="12000" marB="86402" anchor="b"/>
                </a:tc>
              </a:tr>
              <a:tr h="393352">
                <a:tc>
                  <a:txBody>
                    <a:bodyPr/>
                    <a:lstStyle/>
                    <a:p>
                      <a:pPr algn="l" fontAlgn="b"/>
                      <a:r>
                        <a:rPr lang="en-US" sz="1500" u="none" strike="noStrike" dirty="0">
                          <a:effectLst/>
                          <a:latin typeface="Helvetica"/>
                          <a:cs typeface="Helvetica"/>
                        </a:rPr>
                        <a:t>Life Science Challengers</a:t>
                      </a:r>
                      <a:endParaRPr lang="en-US" sz="1500" b="0" i="0" u="none" strike="noStrike" dirty="0">
                        <a:solidFill>
                          <a:srgbClr val="000000"/>
                        </a:solidFill>
                        <a:effectLst/>
                        <a:latin typeface="Helvetica"/>
                        <a:cs typeface="Helvetica"/>
                      </a:endParaRPr>
                    </a:p>
                  </a:txBody>
                  <a:tcPr marL="86402" marR="12000" marT="12000" marB="86402" anchor="b"/>
                </a:tc>
                <a:tc>
                  <a:txBody>
                    <a:bodyPr/>
                    <a:lstStyle/>
                    <a:p>
                      <a:pPr algn="l" fontAlgn="b"/>
                      <a:r>
                        <a:rPr lang="is-IS" sz="1500" u="none" strike="noStrike" dirty="0">
                          <a:effectLst/>
                          <a:latin typeface="Helvetica"/>
                          <a:cs typeface="Helvetica"/>
                        </a:rPr>
                        <a:t>29</a:t>
                      </a:r>
                      <a:endParaRPr lang="is-IS" sz="1500" b="0" i="0" u="none" strike="noStrike" dirty="0">
                        <a:solidFill>
                          <a:srgbClr val="000000"/>
                        </a:solidFill>
                        <a:effectLst/>
                        <a:latin typeface="Helvetica"/>
                        <a:cs typeface="Helvetica"/>
                      </a:endParaRPr>
                    </a:p>
                  </a:txBody>
                  <a:tcPr marL="86402" marR="12000" marT="12000" marB="86402" anchor="b"/>
                </a:tc>
                <a:tc>
                  <a:txBody>
                    <a:bodyPr/>
                    <a:lstStyle/>
                    <a:p>
                      <a:pPr algn="l" fontAlgn="b"/>
                      <a:r>
                        <a:rPr lang="en-US" sz="1500" u="none" strike="noStrike" dirty="0">
                          <a:effectLst/>
                          <a:latin typeface="Helvetica"/>
                          <a:cs typeface="Helvetica"/>
                        </a:rPr>
                        <a:t>Dundee, </a:t>
                      </a:r>
                      <a:r>
                        <a:rPr lang="en-US" sz="1500" u="none" strike="noStrike" dirty="0" err="1">
                          <a:effectLst/>
                          <a:latin typeface="Helvetica"/>
                          <a:cs typeface="Helvetica"/>
                        </a:rPr>
                        <a:t>Loughborough</a:t>
                      </a:r>
                      <a:r>
                        <a:rPr lang="en-US" sz="1500" u="none" strike="noStrike" dirty="0">
                          <a:effectLst/>
                          <a:latin typeface="Helvetica"/>
                          <a:cs typeface="Helvetica"/>
                        </a:rPr>
                        <a:t>, Birmingham</a:t>
                      </a:r>
                      <a:endParaRPr lang="en-US" sz="1500" b="0" i="0" u="none" strike="noStrike" dirty="0">
                        <a:solidFill>
                          <a:srgbClr val="000000"/>
                        </a:solidFill>
                        <a:effectLst/>
                        <a:latin typeface="Helvetica"/>
                        <a:cs typeface="Helvetica"/>
                      </a:endParaRPr>
                    </a:p>
                  </a:txBody>
                  <a:tcPr marL="86402" marR="12000" marT="12000" marB="86402" anchor="b"/>
                </a:tc>
              </a:tr>
              <a:tr h="393352">
                <a:tc>
                  <a:txBody>
                    <a:bodyPr/>
                    <a:lstStyle/>
                    <a:p>
                      <a:pPr algn="l" fontAlgn="b"/>
                      <a:r>
                        <a:rPr lang="en-US" sz="1500" u="none" strike="noStrike" dirty="0">
                          <a:effectLst/>
                          <a:latin typeface="Helvetica"/>
                          <a:cs typeface="Helvetica"/>
                        </a:rPr>
                        <a:t>International Powerhouse</a:t>
                      </a:r>
                      <a:endParaRPr lang="en-US" sz="1500" b="0" i="0" u="none" strike="noStrike" dirty="0">
                        <a:solidFill>
                          <a:srgbClr val="000000"/>
                        </a:solidFill>
                        <a:effectLst/>
                        <a:latin typeface="Helvetica"/>
                        <a:cs typeface="Helvetica"/>
                      </a:endParaRPr>
                    </a:p>
                  </a:txBody>
                  <a:tcPr marL="86402" marR="12000" marT="12000" marB="86402" anchor="b"/>
                </a:tc>
                <a:tc>
                  <a:txBody>
                    <a:bodyPr/>
                    <a:lstStyle/>
                    <a:p>
                      <a:pPr algn="l" fontAlgn="b"/>
                      <a:r>
                        <a:rPr lang="is-IS" sz="1500" b="0" i="0" u="none" strike="noStrike" dirty="0" smtClean="0">
                          <a:solidFill>
                            <a:srgbClr val="000000"/>
                          </a:solidFill>
                          <a:effectLst/>
                          <a:latin typeface="Helvetica"/>
                          <a:cs typeface="Helvetica"/>
                        </a:rPr>
                        <a:t>5</a:t>
                      </a:r>
                      <a:endParaRPr lang="is-IS" sz="1500" b="0" i="0" u="none" strike="noStrike" dirty="0">
                        <a:solidFill>
                          <a:srgbClr val="000000"/>
                        </a:solidFill>
                        <a:effectLst/>
                        <a:latin typeface="Helvetica"/>
                        <a:cs typeface="Helvetica"/>
                      </a:endParaRPr>
                    </a:p>
                  </a:txBody>
                  <a:tcPr marL="86402" marR="12000" marT="12000" marB="86402" anchor="b"/>
                </a:tc>
                <a:tc>
                  <a:txBody>
                    <a:bodyPr/>
                    <a:lstStyle/>
                    <a:p>
                      <a:pPr algn="l" fontAlgn="b"/>
                      <a:r>
                        <a:rPr lang="en-US" sz="1500" u="none" strike="noStrike" dirty="0">
                          <a:effectLst/>
                          <a:latin typeface="Helvetica"/>
                          <a:cs typeface="Helvetica"/>
                        </a:rPr>
                        <a:t>Manchester, Imperial, Edinburgh</a:t>
                      </a:r>
                      <a:endParaRPr lang="en-US" sz="1500" b="0" i="0" u="none" strike="noStrike" dirty="0">
                        <a:solidFill>
                          <a:srgbClr val="000000"/>
                        </a:solidFill>
                        <a:effectLst/>
                        <a:latin typeface="Helvetica"/>
                        <a:cs typeface="Helvetica"/>
                      </a:endParaRPr>
                    </a:p>
                  </a:txBody>
                  <a:tcPr marL="86402" marR="12000" marT="12000" marB="86402" anchor="b"/>
                </a:tc>
              </a:tr>
              <a:tr h="393352">
                <a:tc>
                  <a:txBody>
                    <a:bodyPr/>
                    <a:lstStyle/>
                    <a:p>
                      <a:pPr algn="l" fontAlgn="b"/>
                      <a:r>
                        <a:rPr lang="en-US" sz="1500" u="none" strike="noStrike" dirty="0">
                          <a:effectLst/>
                          <a:latin typeface="Helvetica"/>
                          <a:cs typeface="Helvetica"/>
                        </a:rPr>
                        <a:t>Old Stars</a:t>
                      </a:r>
                      <a:endParaRPr lang="en-US" sz="1500" b="0" i="0" u="none" strike="noStrike" dirty="0">
                        <a:solidFill>
                          <a:srgbClr val="000000"/>
                        </a:solidFill>
                        <a:effectLst/>
                        <a:latin typeface="Helvetica"/>
                        <a:cs typeface="Helvetica"/>
                      </a:endParaRPr>
                    </a:p>
                  </a:txBody>
                  <a:tcPr marL="86402" marR="12000" marT="12000" marB="86402" anchor="b"/>
                </a:tc>
                <a:tc>
                  <a:txBody>
                    <a:bodyPr/>
                    <a:lstStyle/>
                    <a:p>
                      <a:pPr algn="l" fontAlgn="b"/>
                      <a:r>
                        <a:rPr lang="is-IS" sz="1500" b="0" i="0" u="none" strike="noStrike" dirty="0" smtClean="0">
                          <a:solidFill>
                            <a:srgbClr val="000000"/>
                          </a:solidFill>
                          <a:effectLst/>
                          <a:latin typeface="Helvetica"/>
                          <a:cs typeface="Helvetica"/>
                        </a:rPr>
                        <a:t>2</a:t>
                      </a:r>
                      <a:endParaRPr lang="is-IS" sz="1500" b="0" i="0" u="none" strike="noStrike" dirty="0">
                        <a:solidFill>
                          <a:srgbClr val="000000"/>
                        </a:solidFill>
                        <a:effectLst/>
                        <a:latin typeface="Helvetica"/>
                        <a:cs typeface="Helvetica"/>
                      </a:endParaRPr>
                    </a:p>
                  </a:txBody>
                  <a:tcPr marL="86402" marR="12000" marT="12000" marB="86402" anchor="b"/>
                </a:tc>
                <a:tc>
                  <a:txBody>
                    <a:bodyPr/>
                    <a:lstStyle/>
                    <a:p>
                      <a:pPr algn="l" fontAlgn="b"/>
                      <a:r>
                        <a:rPr lang="en-US" sz="1500" u="none" strike="noStrike" dirty="0">
                          <a:effectLst/>
                          <a:latin typeface="Helvetica"/>
                          <a:cs typeface="Helvetica"/>
                        </a:rPr>
                        <a:t>Cambridge, Oxford</a:t>
                      </a:r>
                      <a:endParaRPr lang="en-US" sz="1500" b="0" i="0" u="none" strike="noStrike" dirty="0">
                        <a:solidFill>
                          <a:srgbClr val="000000"/>
                        </a:solidFill>
                        <a:effectLst/>
                        <a:latin typeface="Helvetica"/>
                        <a:cs typeface="Helvetica"/>
                      </a:endParaRPr>
                    </a:p>
                  </a:txBody>
                  <a:tcPr marL="86402" marR="12000" marT="12000" marB="86402" anchor="b"/>
                </a:tc>
              </a:tr>
            </a:tbl>
          </a:graphicData>
        </a:graphic>
      </p:graphicFrame>
    </p:spTree>
    <p:extLst>
      <p:ext uri="{BB962C8B-B14F-4D97-AF65-F5344CB8AC3E}">
        <p14:creationId xmlns:p14="http://schemas.microsoft.com/office/powerpoint/2010/main" val="90414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Directly provided University data</a:t>
            </a:r>
          </a:p>
        </p:txBody>
      </p:sp>
      <p:pic>
        <p:nvPicPr>
          <p:cNvPr id="4" name="Picture 3" descr="WURport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086" y="702557"/>
            <a:ext cx="8626280" cy="4037570"/>
          </a:xfrm>
          <a:prstGeom prst="rect">
            <a:avLst/>
          </a:prstGeom>
        </p:spPr>
      </p:pic>
      <p:sp>
        <p:nvSpPr>
          <p:cNvPr id="6" name="Text Placeholder 5"/>
          <p:cNvSpPr>
            <a:spLocks noGrp="1"/>
          </p:cNvSpPr>
          <p:nvPr>
            <p:ph type="body" sz="quarter" idx="11"/>
          </p:nvPr>
        </p:nvSpPr>
        <p:spPr>
          <a:xfrm>
            <a:off x="1502083" y="4092111"/>
            <a:ext cx="8194267" cy="1935958"/>
          </a:xfrm>
        </p:spPr>
        <p:txBody>
          <a:bodyPr/>
          <a:lstStyle/>
          <a:p>
            <a:pPr marL="270022" indent="-270022">
              <a:buFont typeface="Arial"/>
              <a:buChar char="•"/>
            </a:pPr>
            <a:r>
              <a:rPr lang="en-US" sz="1512" dirty="0">
                <a:latin typeface="Helvetica"/>
                <a:cs typeface="Helvetica"/>
              </a:rPr>
              <a:t>Objective measures of capacity</a:t>
            </a:r>
          </a:p>
          <a:p>
            <a:pPr marL="270022" indent="-270022">
              <a:buFont typeface="Arial"/>
              <a:buChar char="•"/>
            </a:pPr>
            <a:r>
              <a:rPr lang="en-US" sz="1512" dirty="0">
                <a:latin typeface="Helvetica"/>
                <a:cs typeface="Helvetica"/>
              </a:rPr>
              <a:t>Details at institutional and subject level</a:t>
            </a:r>
          </a:p>
          <a:p>
            <a:pPr marL="270022" indent="-270022">
              <a:buFont typeface="Arial"/>
              <a:buChar char="•"/>
            </a:pPr>
            <a:r>
              <a:rPr lang="en-US" sz="1512" dirty="0">
                <a:latin typeface="Helvetica"/>
                <a:cs typeface="Helvetica"/>
              </a:rPr>
              <a:t>Data prepopulated where possible</a:t>
            </a:r>
          </a:p>
          <a:p>
            <a:pPr lvl="1"/>
            <a:r>
              <a:rPr lang="en-US" sz="1512" dirty="0">
                <a:latin typeface="Helvetica"/>
                <a:cs typeface="Helvetica"/>
              </a:rPr>
              <a:t>UK &amp; USA from public data</a:t>
            </a:r>
          </a:p>
          <a:p>
            <a:pPr marL="270022" indent="-270022">
              <a:buFont typeface="Arial"/>
              <a:buChar char="•"/>
            </a:pPr>
            <a:r>
              <a:rPr lang="en-US" sz="1512" dirty="0">
                <a:latin typeface="Helvetica"/>
                <a:cs typeface="Helvetica"/>
              </a:rPr>
              <a:t>Data gathered Spring</a:t>
            </a:r>
          </a:p>
          <a:p>
            <a:pPr marL="270022" indent="-270022">
              <a:buFont typeface="Arial"/>
              <a:buChar char="•"/>
            </a:pPr>
            <a:r>
              <a:rPr lang="en-US" sz="1512" dirty="0">
                <a:latin typeface="Helvetica"/>
                <a:cs typeface="Helvetica"/>
              </a:rPr>
              <a:t>Reflects 2013 data</a:t>
            </a:r>
          </a:p>
          <a:p>
            <a:pPr lvl="1"/>
            <a:r>
              <a:rPr lang="en-US" sz="1512" dirty="0">
                <a:latin typeface="Helvetica"/>
                <a:cs typeface="Helvetica"/>
              </a:rPr>
              <a:t>Challenges of different systems</a:t>
            </a:r>
          </a:p>
          <a:p>
            <a:endParaRPr lang="en-US" dirty="0"/>
          </a:p>
        </p:txBody>
      </p:sp>
    </p:spTree>
    <p:extLst>
      <p:ext uri="{BB962C8B-B14F-4D97-AF65-F5344CB8AC3E}">
        <p14:creationId xmlns:p14="http://schemas.microsoft.com/office/powerpoint/2010/main" val="42392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err="1"/>
              <a:t>Bibliometric</a:t>
            </a:r>
            <a:r>
              <a:rPr lang="en-US" sz="1701" dirty="0"/>
              <a:t> measures from Scopus</a:t>
            </a:r>
          </a:p>
        </p:txBody>
      </p:sp>
      <p:sp>
        <p:nvSpPr>
          <p:cNvPr id="6" name="Text Placeholder 5"/>
          <p:cNvSpPr>
            <a:spLocks noGrp="1"/>
          </p:cNvSpPr>
          <p:nvPr>
            <p:ph type="body" sz="quarter" idx="11"/>
          </p:nvPr>
        </p:nvSpPr>
        <p:spPr/>
        <p:txBody>
          <a:bodyPr/>
          <a:lstStyle/>
          <a:p>
            <a:pPr marL="270022" indent="-270022">
              <a:buFont typeface="Arial"/>
              <a:buChar char="•"/>
            </a:pPr>
            <a:r>
              <a:rPr lang="en-US" sz="1512" dirty="0"/>
              <a:t>Moved from Thomson Reuters </a:t>
            </a:r>
            <a:r>
              <a:rPr lang="en-US" sz="1512" i="1" dirty="0"/>
              <a:t>Web of Science </a:t>
            </a:r>
            <a:r>
              <a:rPr lang="en-US" sz="1512" dirty="0"/>
              <a:t>to Elsevier’s </a:t>
            </a:r>
            <a:r>
              <a:rPr lang="en-US" sz="1512" i="1" dirty="0"/>
              <a:t>Scopus</a:t>
            </a:r>
          </a:p>
          <a:p>
            <a:pPr marL="270022" indent="-270022">
              <a:buFont typeface="Arial"/>
              <a:buChar char="•"/>
            </a:pPr>
            <a:r>
              <a:rPr lang="en-US" sz="1512" dirty="0"/>
              <a:t>Three measures</a:t>
            </a:r>
          </a:p>
          <a:p>
            <a:pPr marL="270022" indent="-270022">
              <a:buFont typeface="Arial"/>
              <a:buChar char="•"/>
            </a:pPr>
            <a:r>
              <a:rPr lang="en-US" sz="1512" dirty="0"/>
              <a:t>Field Weighted Citations to avoid subject bias </a:t>
            </a:r>
          </a:p>
          <a:p>
            <a:pPr marL="270022" indent="-270022">
              <a:buFont typeface="Arial"/>
              <a:buChar char="•"/>
            </a:pPr>
            <a:endParaRPr lang="en-US" sz="1701" dirty="0"/>
          </a:p>
        </p:txBody>
      </p:sp>
      <p:pic>
        <p:nvPicPr>
          <p:cNvPr id="4" name="Picture 3" descr="WURscop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083" y="2271450"/>
            <a:ext cx="8474498" cy="3626694"/>
          </a:xfrm>
          <a:prstGeom prst="rect">
            <a:avLst/>
          </a:prstGeom>
        </p:spPr>
      </p:pic>
      <p:sp>
        <p:nvSpPr>
          <p:cNvPr id="5" name="Text Placeholder 2"/>
          <p:cNvSpPr txBox="1">
            <a:spLocks/>
          </p:cNvSpPr>
          <p:nvPr/>
        </p:nvSpPr>
        <p:spPr>
          <a:xfrm>
            <a:off x="7416289" y="1669546"/>
            <a:ext cx="2560294" cy="3682180"/>
          </a:xfrm>
          <a:prstGeom prst="rect">
            <a:avLst/>
          </a:prstGeom>
        </p:spPr>
        <p:txBody>
          <a:bodyPr vert="horz"/>
          <a:lstStyle>
            <a:lvl1pPr marL="342900" indent="-342900" algn="l" defTabSz="457200" rtl="0" eaLnBrk="1" latinLnBrk="0" hangingPunct="1">
              <a:spcBef>
                <a:spcPct val="20000"/>
              </a:spcBef>
              <a:buFont typeface="Arial"/>
              <a:buChar char="•"/>
              <a:defRPr sz="20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90" dirty="0"/>
          </a:p>
        </p:txBody>
      </p:sp>
    </p:spTree>
    <p:extLst>
      <p:ext uri="{BB962C8B-B14F-4D97-AF65-F5344CB8AC3E}">
        <p14:creationId xmlns:p14="http://schemas.microsoft.com/office/powerpoint/2010/main" val="167031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International Outlook in the UK</a:t>
            </a:r>
          </a:p>
        </p:txBody>
      </p:sp>
      <p:pic>
        <p:nvPicPr>
          <p:cNvPr id="2" name="Picture 1" descr="UK_Int_T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277" y="1266642"/>
            <a:ext cx="2943799" cy="4241275"/>
          </a:xfrm>
          <a:prstGeom prst="rect">
            <a:avLst/>
          </a:prstGeom>
        </p:spPr>
      </p:pic>
      <p:sp>
        <p:nvSpPr>
          <p:cNvPr id="4" name="Text Placeholder 3"/>
          <p:cNvSpPr>
            <a:spLocks noGrp="1"/>
          </p:cNvSpPr>
          <p:nvPr>
            <p:ph type="body" sz="quarter" idx="11"/>
          </p:nvPr>
        </p:nvSpPr>
        <p:spPr>
          <a:xfrm>
            <a:off x="1502083" y="1266642"/>
            <a:ext cx="5494194" cy="4986017"/>
          </a:xfrm>
        </p:spPr>
        <p:txBody>
          <a:bodyPr/>
          <a:lstStyle/>
          <a:p>
            <a:r>
              <a:rPr lang="en-US" sz="1512" dirty="0"/>
              <a:t>Box and whiskers plots show the distributions of all UK institutions in the World University Rankings</a:t>
            </a:r>
            <a:endParaRPr lang="en-US" sz="1512" dirty="0">
              <a:latin typeface="Helvetica"/>
              <a:cs typeface="Helvetica"/>
            </a:endParaRPr>
          </a:p>
          <a:p>
            <a:pPr marL="270022" indent="-270022">
              <a:buFont typeface="Arial"/>
              <a:buChar char="•"/>
            </a:pPr>
            <a:endParaRPr lang="en-US" sz="1512" dirty="0">
              <a:latin typeface="Helvetica"/>
              <a:cs typeface="Helvetica"/>
            </a:endParaRPr>
          </a:p>
          <a:p>
            <a:pPr marL="270022" indent="-270022">
              <a:buFont typeface="Arial"/>
              <a:buChar char="•"/>
            </a:pPr>
            <a:r>
              <a:rPr lang="en-US" sz="1512" dirty="0">
                <a:latin typeface="Helvetica"/>
                <a:cs typeface="Helvetica"/>
              </a:rPr>
              <a:t>Great Universities act on the world stage</a:t>
            </a:r>
          </a:p>
          <a:p>
            <a:pPr marL="270022" indent="-270022">
              <a:buFont typeface="Arial"/>
              <a:buChar char="•"/>
            </a:pPr>
            <a:r>
              <a:rPr lang="en-US" sz="1512" dirty="0">
                <a:latin typeface="Helvetica"/>
                <a:cs typeface="Helvetica"/>
              </a:rPr>
              <a:t>Data focus on</a:t>
            </a:r>
          </a:p>
          <a:p>
            <a:pPr lvl="1"/>
            <a:r>
              <a:rPr lang="en-US" sz="1512" dirty="0">
                <a:latin typeface="Helvetica"/>
                <a:cs typeface="Helvetica"/>
              </a:rPr>
              <a:t>Ability to recruit internationally</a:t>
            </a:r>
          </a:p>
          <a:p>
            <a:pPr lvl="1"/>
            <a:r>
              <a:rPr lang="en-US" sz="1512" dirty="0">
                <a:latin typeface="Helvetica"/>
                <a:cs typeface="Helvetica"/>
              </a:rPr>
              <a:t>Research links</a:t>
            </a:r>
          </a:p>
          <a:p>
            <a:endParaRPr lang="en-US" sz="1512" dirty="0">
              <a:latin typeface="Helvetica"/>
              <a:cs typeface="Helvetica"/>
            </a:endParaRPr>
          </a:p>
          <a:p>
            <a:r>
              <a:rPr lang="en-US" sz="1512" b="1" dirty="0">
                <a:latin typeface="Helvetica"/>
                <a:cs typeface="Helvetica"/>
              </a:rPr>
              <a:t>How does the UK do?</a:t>
            </a:r>
            <a:endParaRPr lang="en-US" sz="1512" b="1" dirty="0"/>
          </a:p>
          <a:p>
            <a:pPr marL="270022" indent="-270022">
              <a:buFont typeface="Arial"/>
              <a:buChar char="•"/>
            </a:pPr>
            <a:endParaRPr lang="en-US" sz="1512" dirty="0"/>
          </a:p>
          <a:p>
            <a:pPr marL="270022" indent="-270022">
              <a:buFont typeface="Arial"/>
              <a:buChar char="•"/>
            </a:pPr>
            <a:r>
              <a:rPr lang="en-US" sz="1512" dirty="0"/>
              <a:t>UK does very well on all international measures</a:t>
            </a:r>
          </a:p>
          <a:p>
            <a:pPr marL="270022" indent="-270022">
              <a:buFont typeface="Arial"/>
              <a:buChar char="•"/>
            </a:pPr>
            <a:endParaRPr lang="en-US" sz="1512" dirty="0"/>
          </a:p>
          <a:p>
            <a:pPr marL="270022" indent="-270022">
              <a:buFont typeface="Arial"/>
              <a:buChar char="•"/>
            </a:pPr>
            <a:r>
              <a:rPr lang="en-US" sz="1512" dirty="0"/>
              <a:t>This is both a strength, and a vulnerability</a:t>
            </a:r>
          </a:p>
        </p:txBody>
      </p:sp>
    </p:spTree>
    <p:extLst>
      <p:ext uri="{BB962C8B-B14F-4D97-AF65-F5344CB8AC3E}">
        <p14:creationId xmlns:p14="http://schemas.microsoft.com/office/powerpoint/2010/main" val="113145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International Outlook in the UK </a:t>
            </a:r>
            <a:r>
              <a:rPr lang="en-US" sz="1701" dirty="0" err="1"/>
              <a:t>vs</a:t>
            </a:r>
            <a:r>
              <a:rPr lang="en-US" sz="1701" dirty="0"/>
              <a:t> USA</a:t>
            </a:r>
          </a:p>
        </p:txBody>
      </p:sp>
      <p:sp>
        <p:nvSpPr>
          <p:cNvPr id="4" name="Text Placeholder 3"/>
          <p:cNvSpPr>
            <a:spLocks noGrp="1"/>
          </p:cNvSpPr>
          <p:nvPr>
            <p:ph type="body" sz="quarter" idx="11"/>
          </p:nvPr>
        </p:nvSpPr>
        <p:spPr>
          <a:xfrm>
            <a:off x="1502083" y="1042053"/>
            <a:ext cx="2974126" cy="4986017"/>
          </a:xfrm>
        </p:spPr>
        <p:txBody>
          <a:bodyPr/>
          <a:lstStyle/>
          <a:p>
            <a:r>
              <a:rPr lang="en-US" sz="1512" dirty="0"/>
              <a:t>Stronger across the board</a:t>
            </a:r>
          </a:p>
          <a:p>
            <a:endParaRPr lang="en-US" sz="1512" dirty="0"/>
          </a:p>
          <a:p>
            <a:r>
              <a:rPr lang="en-US" sz="1512" dirty="0"/>
              <a:t>A particular challenge in the USA is the increasing emphasis on in-state students within the state systems</a:t>
            </a:r>
          </a:p>
          <a:p>
            <a:endParaRPr lang="en-US" sz="1512" dirty="0"/>
          </a:p>
          <a:p>
            <a:endParaRPr lang="en-US" sz="1512" dirty="0"/>
          </a:p>
          <a:p>
            <a:endParaRPr lang="en-US" sz="1512" dirty="0"/>
          </a:p>
        </p:txBody>
      </p:sp>
      <p:sp>
        <p:nvSpPr>
          <p:cNvPr id="10" name="TextBox 9"/>
          <p:cNvSpPr txBox="1"/>
          <p:nvPr/>
        </p:nvSpPr>
        <p:spPr>
          <a:xfrm>
            <a:off x="5866046" y="5679085"/>
            <a:ext cx="445956" cy="354071"/>
          </a:xfrm>
          <a:prstGeom prst="rect">
            <a:avLst/>
          </a:prstGeom>
          <a:noFill/>
        </p:spPr>
        <p:txBody>
          <a:bodyPr wrap="none" rtlCol="0">
            <a:spAutoFit/>
          </a:bodyPr>
          <a:lstStyle/>
          <a:p>
            <a:r>
              <a:rPr lang="en-US" sz="1701" b="1" dirty="0">
                <a:solidFill>
                  <a:srgbClr val="FF0000"/>
                </a:solidFill>
              </a:rPr>
              <a:t>UK</a:t>
            </a:r>
          </a:p>
        </p:txBody>
      </p:sp>
      <p:sp>
        <p:nvSpPr>
          <p:cNvPr id="11" name="TextBox 10"/>
          <p:cNvSpPr txBox="1"/>
          <p:nvPr/>
        </p:nvSpPr>
        <p:spPr>
          <a:xfrm>
            <a:off x="8640323" y="5690573"/>
            <a:ext cx="558743" cy="354071"/>
          </a:xfrm>
          <a:prstGeom prst="rect">
            <a:avLst/>
          </a:prstGeom>
          <a:noFill/>
        </p:spPr>
        <p:txBody>
          <a:bodyPr wrap="none" rtlCol="0">
            <a:spAutoFit/>
          </a:bodyPr>
          <a:lstStyle/>
          <a:p>
            <a:r>
              <a:rPr lang="en-US" sz="1701" b="1" dirty="0">
                <a:solidFill>
                  <a:srgbClr val="FF0000"/>
                </a:solidFill>
              </a:rPr>
              <a:t>USA</a:t>
            </a:r>
          </a:p>
        </p:txBody>
      </p:sp>
      <p:pic>
        <p:nvPicPr>
          <p:cNvPr id="2" name="Picture 1" descr="UK_Int_T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87" y="1181120"/>
            <a:ext cx="2942509" cy="4239416"/>
          </a:xfrm>
          <a:prstGeom prst="rect">
            <a:avLst/>
          </a:prstGeom>
        </p:spPr>
      </p:pic>
      <p:pic>
        <p:nvPicPr>
          <p:cNvPr id="7" name="Picture 6" descr="USA_Int_T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190" y="1181121"/>
            <a:ext cx="3067490" cy="4276121"/>
          </a:xfrm>
          <a:prstGeom prst="rect">
            <a:avLst/>
          </a:prstGeom>
        </p:spPr>
      </p:pic>
      <p:sp>
        <p:nvSpPr>
          <p:cNvPr id="8" name="Oval 7"/>
          <p:cNvSpPr/>
          <p:nvPr/>
        </p:nvSpPr>
        <p:spPr>
          <a:xfrm>
            <a:off x="8652324" y="2520068"/>
            <a:ext cx="665346" cy="2119313"/>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1"/>
          </a:p>
        </p:txBody>
      </p:sp>
    </p:spTree>
    <p:extLst>
      <p:ext uri="{BB962C8B-B14F-4D97-AF65-F5344CB8AC3E}">
        <p14:creationId xmlns:p14="http://schemas.microsoft.com/office/powerpoint/2010/main" val="33413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International Outlook in the UK </a:t>
            </a:r>
            <a:r>
              <a:rPr lang="en-US" sz="1701" dirty="0" err="1"/>
              <a:t>vs</a:t>
            </a:r>
            <a:r>
              <a:rPr lang="en-US" sz="1701" dirty="0"/>
              <a:t> Germany</a:t>
            </a:r>
          </a:p>
        </p:txBody>
      </p:sp>
      <p:sp>
        <p:nvSpPr>
          <p:cNvPr id="4" name="Text Placeholder 3"/>
          <p:cNvSpPr>
            <a:spLocks noGrp="1"/>
          </p:cNvSpPr>
          <p:nvPr>
            <p:ph type="body" sz="quarter" idx="11"/>
          </p:nvPr>
        </p:nvSpPr>
        <p:spPr>
          <a:xfrm>
            <a:off x="1502083" y="1042053"/>
            <a:ext cx="2829302" cy="4986017"/>
          </a:xfrm>
        </p:spPr>
        <p:txBody>
          <a:bodyPr/>
          <a:lstStyle/>
          <a:p>
            <a:r>
              <a:rPr lang="en-US" sz="1512" dirty="0"/>
              <a:t>There are indications that Germany is starting to think more internationally</a:t>
            </a:r>
          </a:p>
          <a:p>
            <a:endParaRPr lang="en-US" sz="1512" dirty="0"/>
          </a:p>
          <a:p>
            <a:r>
              <a:rPr lang="en-US" sz="1512" dirty="0"/>
              <a:t>Significant increase in international students in Germany</a:t>
            </a:r>
          </a:p>
          <a:p>
            <a:endParaRPr lang="en-US" sz="1512" dirty="0"/>
          </a:p>
          <a:p>
            <a:r>
              <a:rPr lang="en-US" sz="1512" dirty="0"/>
              <a:t>Increasing willingness to teach in English</a:t>
            </a:r>
          </a:p>
        </p:txBody>
      </p:sp>
      <p:sp>
        <p:nvSpPr>
          <p:cNvPr id="12" name="TextBox 11"/>
          <p:cNvSpPr txBox="1"/>
          <p:nvPr/>
        </p:nvSpPr>
        <p:spPr>
          <a:xfrm>
            <a:off x="8573623" y="5682018"/>
            <a:ext cx="1012713" cy="354071"/>
          </a:xfrm>
          <a:prstGeom prst="rect">
            <a:avLst/>
          </a:prstGeom>
          <a:noFill/>
        </p:spPr>
        <p:txBody>
          <a:bodyPr wrap="none" rtlCol="0">
            <a:spAutoFit/>
          </a:bodyPr>
          <a:lstStyle/>
          <a:p>
            <a:r>
              <a:rPr lang="en-US" sz="1701" b="1" dirty="0">
                <a:solidFill>
                  <a:srgbClr val="FF0000"/>
                </a:solidFill>
              </a:rPr>
              <a:t>Germany</a:t>
            </a:r>
          </a:p>
        </p:txBody>
      </p:sp>
      <p:pic>
        <p:nvPicPr>
          <p:cNvPr id="11" name="Picture 10" descr="UK_Int_T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87" y="1181120"/>
            <a:ext cx="2942509" cy="4239416"/>
          </a:xfrm>
          <a:prstGeom prst="rect">
            <a:avLst/>
          </a:prstGeom>
        </p:spPr>
      </p:pic>
      <p:pic>
        <p:nvPicPr>
          <p:cNvPr id="13" name="Picture 12" descr="Germany_Int_T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559" y="1224236"/>
            <a:ext cx="2925805" cy="4196300"/>
          </a:xfrm>
          <a:prstGeom prst="rect">
            <a:avLst/>
          </a:prstGeom>
        </p:spPr>
      </p:pic>
      <p:sp>
        <p:nvSpPr>
          <p:cNvPr id="15" name="TextBox 14"/>
          <p:cNvSpPr txBox="1"/>
          <p:nvPr/>
        </p:nvSpPr>
        <p:spPr>
          <a:xfrm>
            <a:off x="5866046" y="5679085"/>
            <a:ext cx="445956" cy="354071"/>
          </a:xfrm>
          <a:prstGeom prst="rect">
            <a:avLst/>
          </a:prstGeom>
          <a:noFill/>
        </p:spPr>
        <p:txBody>
          <a:bodyPr wrap="none" rtlCol="0">
            <a:spAutoFit/>
          </a:bodyPr>
          <a:lstStyle/>
          <a:p>
            <a:r>
              <a:rPr lang="en-US" sz="1701" b="1" dirty="0">
                <a:solidFill>
                  <a:srgbClr val="FF0000"/>
                </a:solidFill>
              </a:rPr>
              <a:t>UK</a:t>
            </a:r>
          </a:p>
        </p:txBody>
      </p:sp>
      <p:sp>
        <p:nvSpPr>
          <p:cNvPr id="8" name="Oval 7"/>
          <p:cNvSpPr/>
          <p:nvPr/>
        </p:nvSpPr>
        <p:spPr>
          <a:xfrm>
            <a:off x="9370998" y="1896051"/>
            <a:ext cx="665346" cy="2119313"/>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1"/>
          </a:p>
        </p:txBody>
      </p:sp>
    </p:spTree>
    <p:extLst>
      <p:ext uri="{BB962C8B-B14F-4D97-AF65-F5344CB8AC3E}">
        <p14:creationId xmlns:p14="http://schemas.microsoft.com/office/powerpoint/2010/main" val="1682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Research inputs in the UK</a:t>
            </a:r>
          </a:p>
        </p:txBody>
      </p:sp>
      <p:sp>
        <p:nvSpPr>
          <p:cNvPr id="4" name="Text Placeholder 3"/>
          <p:cNvSpPr>
            <a:spLocks noGrp="1"/>
          </p:cNvSpPr>
          <p:nvPr>
            <p:ph type="body" sz="quarter" idx="11"/>
          </p:nvPr>
        </p:nvSpPr>
        <p:spPr>
          <a:xfrm>
            <a:off x="1370211" y="1186432"/>
            <a:ext cx="5218187" cy="4986017"/>
          </a:xfrm>
        </p:spPr>
        <p:txBody>
          <a:bodyPr/>
          <a:lstStyle/>
          <a:p>
            <a:pPr marL="270022" indent="-270022">
              <a:buFont typeface="Arial"/>
              <a:buChar char="•"/>
            </a:pPr>
            <a:r>
              <a:rPr lang="en-US" sz="1512" dirty="0">
                <a:latin typeface="Helvetica"/>
                <a:cs typeface="Helvetica"/>
              </a:rPr>
              <a:t>Research is another key area of focus</a:t>
            </a:r>
          </a:p>
          <a:p>
            <a:pPr marL="270022" indent="-270022">
              <a:buFont typeface="Arial"/>
              <a:buChar char="•"/>
            </a:pPr>
            <a:r>
              <a:rPr lang="en-US" sz="1512" dirty="0">
                <a:latin typeface="Helvetica"/>
                <a:cs typeface="Helvetica"/>
              </a:rPr>
              <a:t>Data focus on</a:t>
            </a:r>
          </a:p>
          <a:p>
            <a:pPr lvl="1"/>
            <a:r>
              <a:rPr lang="en-US" sz="1512" dirty="0">
                <a:latin typeface="Helvetica"/>
                <a:cs typeface="Helvetica"/>
              </a:rPr>
              <a:t>Productivity</a:t>
            </a:r>
          </a:p>
          <a:p>
            <a:pPr lvl="1"/>
            <a:r>
              <a:rPr lang="en-US" sz="1512" dirty="0">
                <a:latin typeface="Helvetica"/>
                <a:cs typeface="Helvetica"/>
              </a:rPr>
              <a:t>Research income</a:t>
            </a:r>
          </a:p>
          <a:p>
            <a:pPr lvl="1"/>
            <a:r>
              <a:rPr lang="en-US" sz="1512" dirty="0">
                <a:latin typeface="Helvetica"/>
                <a:cs typeface="Helvetica"/>
              </a:rPr>
              <a:t>Academic reputation</a:t>
            </a:r>
          </a:p>
          <a:p>
            <a:pPr marL="270022" indent="-270022">
              <a:buFont typeface="Arial"/>
              <a:buChar char="•"/>
            </a:pPr>
            <a:endParaRPr lang="en-US" sz="1512" dirty="0"/>
          </a:p>
          <a:p>
            <a:r>
              <a:rPr lang="en-US" sz="1512" b="1" dirty="0"/>
              <a:t>How does the UK do?</a:t>
            </a:r>
          </a:p>
          <a:p>
            <a:endParaRPr lang="en-US" sz="1512" dirty="0"/>
          </a:p>
          <a:p>
            <a:pPr marL="270022" indent="-270022">
              <a:buFont typeface="Arial"/>
              <a:buChar char="•"/>
            </a:pPr>
            <a:r>
              <a:rPr lang="en-US" sz="1512" dirty="0"/>
              <a:t>The UK has very varied productivity measures</a:t>
            </a:r>
          </a:p>
          <a:p>
            <a:pPr marL="270022" indent="-270022">
              <a:buFont typeface="Arial"/>
              <a:buChar char="•"/>
            </a:pPr>
            <a:endParaRPr lang="en-US" sz="1512" dirty="0"/>
          </a:p>
          <a:p>
            <a:pPr marL="270022" indent="-270022">
              <a:buFont typeface="Arial"/>
              <a:buChar char="•"/>
            </a:pPr>
            <a:r>
              <a:rPr lang="en-US" sz="1512" dirty="0"/>
              <a:t>Research income is left-skewed – there is a long tail of institutions with strong income</a:t>
            </a:r>
          </a:p>
        </p:txBody>
      </p:sp>
      <p:pic>
        <p:nvPicPr>
          <p:cNvPr id="2" name="Picture 1" descr="UK_Res_T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398" y="1360362"/>
            <a:ext cx="2945360" cy="4349397"/>
          </a:xfrm>
          <a:prstGeom prst="rect">
            <a:avLst/>
          </a:prstGeom>
        </p:spPr>
      </p:pic>
    </p:spTree>
    <p:extLst>
      <p:ext uri="{BB962C8B-B14F-4D97-AF65-F5344CB8AC3E}">
        <p14:creationId xmlns:p14="http://schemas.microsoft.com/office/powerpoint/2010/main" val="113480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A brief overview of </a:t>
            </a:r>
            <a:r>
              <a:rPr lang="en-US" sz="1701" i="1" dirty="0"/>
              <a:t>THE</a:t>
            </a:r>
            <a:r>
              <a:rPr lang="en-US" sz="1701" dirty="0"/>
              <a:t> methodology</a:t>
            </a:r>
          </a:p>
        </p:txBody>
      </p:sp>
      <p:pic>
        <p:nvPicPr>
          <p:cNvPr id="4" name="Picture 3" descr="Screen Shot 2015-09-01 at 08.28.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17" y="1776048"/>
            <a:ext cx="9315852" cy="2898078"/>
          </a:xfrm>
          <a:prstGeom prst="rect">
            <a:avLst/>
          </a:prstGeom>
        </p:spPr>
      </p:pic>
      <p:sp>
        <p:nvSpPr>
          <p:cNvPr id="5" name="TextBox 4"/>
          <p:cNvSpPr txBox="1"/>
          <p:nvPr/>
        </p:nvSpPr>
        <p:spPr>
          <a:xfrm>
            <a:off x="1152121" y="1601556"/>
            <a:ext cx="1357423" cy="354071"/>
          </a:xfrm>
          <a:prstGeom prst="rect">
            <a:avLst/>
          </a:prstGeom>
          <a:noFill/>
        </p:spPr>
        <p:txBody>
          <a:bodyPr wrap="none" rtlCol="0">
            <a:spAutoFit/>
          </a:bodyPr>
          <a:lstStyle/>
          <a:p>
            <a:r>
              <a:rPr lang="en-US" sz="1701" b="1" dirty="0">
                <a:solidFill>
                  <a:srgbClr val="FF0000"/>
                </a:solidFill>
              </a:rPr>
              <a:t>Data Sources</a:t>
            </a:r>
          </a:p>
        </p:txBody>
      </p:sp>
      <p:sp>
        <p:nvSpPr>
          <p:cNvPr id="6" name="TextBox 5"/>
          <p:cNvSpPr txBox="1"/>
          <p:nvPr/>
        </p:nvSpPr>
        <p:spPr>
          <a:xfrm>
            <a:off x="4032198" y="4674127"/>
            <a:ext cx="1441421" cy="557717"/>
          </a:xfrm>
          <a:prstGeom prst="rect">
            <a:avLst/>
          </a:prstGeom>
          <a:noFill/>
        </p:spPr>
        <p:txBody>
          <a:bodyPr wrap="none" rtlCol="0">
            <a:spAutoFit/>
          </a:bodyPr>
          <a:lstStyle/>
          <a:p>
            <a:pPr algn="ctr"/>
            <a:r>
              <a:rPr lang="en-US" sz="1512" b="1" dirty="0">
                <a:solidFill>
                  <a:srgbClr val="FF0000"/>
                </a:solidFill>
              </a:rPr>
              <a:t>13 Metrics</a:t>
            </a:r>
          </a:p>
          <a:p>
            <a:pPr algn="ctr"/>
            <a:r>
              <a:rPr lang="en-US" sz="1512" b="1" dirty="0">
                <a:solidFill>
                  <a:srgbClr val="FF0000"/>
                </a:solidFill>
              </a:rPr>
              <a:t>(Not published)</a:t>
            </a:r>
          </a:p>
        </p:txBody>
      </p:sp>
      <p:sp>
        <p:nvSpPr>
          <p:cNvPr id="7" name="TextBox 6"/>
          <p:cNvSpPr txBox="1"/>
          <p:nvPr/>
        </p:nvSpPr>
        <p:spPr>
          <a:xfrm>
            <a:off x="6807190" y="3924107"/>
            <a:ext cx="1096775" cy="557717"/>
          </a:xfrm>
          <a:prstGeom prst="rect">
            <a:avLst/>
          </a:prstGeom>
          <a:noFill/>
        </p:spPr>
        <p:txBody>
          <a:bodyPr wrap="none" rtlCol="0">
            <a:spAutoFit/>
          </a:bodyPr>
          <a:lstStyle/>
          <a:p>
            <a:pPr algn="ctr"/>
            <a:r>
              <a:rPr lang="en-US" sz="1512" b="1" dirty="0">
                <a:solidFill>
                  <a:srgbClr val="FF0000"/>
                </a:solidFill>
              </a:rPr>
              <a:t>5 Pillars</a:t>
            </a:r>
          </a:p>
          <a:p>
            <a:pPr algn="ctr"/>
            <a:r>
              <a:rPr lang="en-US" sz="1512" b="1" dirty="0">
                <a:solidFill>
                  <a:srgbClr val="FF0000"/>
                </a:solidFill>
              </a:rPr>
              <a:t>(Published)</a:t>
            </a:r>
          </a:p>
        </p:txBody>
      </p:sp>
    </p:spTree>
    <p:extLst>
      <p:ext uri="{BB962C8B-B14F-4D97-AF65-F5344CB8AC3E}">
        <p14:creationId xmlns:p14="http://schemas.microsoft.com/office/powerpoint/2010/main" val="173230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Research in the UK </a:t>
            </a:r>
            <a:r>
              <a:rPr lang="en-US" sz="1701" dirty="0" err="1"/>
              <a:t>vs</a:t>
            </a:r>
            <a:r>
              <a:rPr lang="en-US" sz="1701" dirty="0"/>
              <a:t> USA</a:t>
            </a:r>
          </a:p>
        </p:txBody>
      </p:sp>
      <p:sp>
        <p:nvSpPr>
          <p:cNvPr id="4" name="Text Placeholder 3"/>
          <p:cNvSpPr>
            <a:spLocks noGrp="1"/>
          </p:cNvSpPr>
          <p:nvPr>
            <p:ph type="body" sz="quarter" idx="11"/>
          </p:nvPr>
        </p:nvSpPr>
        <p:spPr>
          <a:xfrm>
            <a:off x="1502083" y="1042053"/>
            <a:ext cx="2928914" cy="4986017"/>
          </a:xfrm>
        </p:spPr>
        <p:txBody>
          <a:bodyPr/>
          <a:lstStyle/>
          <a:p>
            <a:r>
              <a:rPr lang="en-US" sz="1512" dirty="0"/>
              <a:t>The UK leads on productivity</a:t>
            </a:r>
          </a:p>
          <a:p>
            <a:endParaRPr lang="en-US" sz="1512" dirty="0"/>
          </a:p>
          <a:p>
            <a:r>
              <a:rPr lang="en-US" sz="1512" dirty="0"/>
              <a:t>Research income stronger and more equal in the US</a:t>
            </a:r>
          </a:p>
          <a:p>
            <a:endParaRPr lang="en-US" sz="1512" dirty="0"/>
          </a:p>
          <a:p>
            <a:r>
              <a:rPr lang="en-US" sz="1512" dirty="0"/>
              <a:t>Reputation stronger in the US, although median very similar</a:t>
            </a:r>
          </a:p>
        </p:txBody>
      </p:sp>
      <p:sp>
        <p:nvSpPr>
          <p:cNvPr id="11" name="TextBox 10"/>
          <p:cNvSpPr txBox="1"/>
          <p:nvPr/>
        </p:nvSpPr>
        <p:spPr>
          <a:xfrm>
            <a:off x="8664324" y="5840271"/>
            <a:ext cx="558743" cy="354071"/>
          </a:xfrm>
          <a:prstGeom prst="rect">
            <a:avLst/>
          </a:prstGeom>
          <a:noFill/>
        </p:spPr>
        <p:txBody>
          <a:bodyPr wrap="none" rtlCol="0">
            <a:spAutoFit/>
          </a:bodyPr>
          <a:lstStyle/>
          <a:p>
            <a:r>
              <a:rPr lang="en-US" sz="1701" b="1" dirty="0">
                <a:solidFill>
                  <a:srgbClr val="FF0000"/>
                </a:solidFill>
              </a:rPr>
              <a:t>USA</a:t>
            </a:r>
          </a:p>
        </p:txBody>
      </p:sp>
      <p:sp>
        <p:nvSpPr>
          <p:cNvPr id="8" name="TextBox 7"/>
          <p:cNvSpPr txBox="1"/>
          <p:nvPr/>
        </p:nvSpPr>
        <p:spPr>
          <a:xfrm>
            <a:off x="5794044" y="5808997"/>
            <a:ext cx="445956" cy="354071"/>
          </a:xfrm>
          <a:prstGeom prst="rect">
            <a:avLst/>
          </a:prstGeom>
          <a:noFill/>
        </p:spPr>
        <p:txBody>
          <a:bodyPr wrap="none" rtlCol="0">
            <a:spAutoFit/>
          </a:bodyPr>
          <a:lstStyle/>
          <a:p>
            <a:r>
              <a:rPr lang="en-US" sz="1701" b="1" dirty="0">
                <a:solidFill>
                  <a:srgbClr val="FF0000"/>
                </a:solidFill>
              </a:rPr>
              <a:t>UK</a:t>
            </a:r>
          </a:p>
        </p:txBody>
      </p:sp>
      <p:pic>
        <p:nvPicPr>
          <p:cNvPr id="9" name="Picture 8" descr="UK_Res_T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997" y="1394155"/>
            <a:ext cx="2662152" cy="3931186"/>
          </a:xfrm>
          <a:prstGeom prst="rect">
            <a:avLst/>
          </a:prstGeom>
        </p:spPr>
      </p:pic>
      <p:pic>
        <p:nvPicPr>
          <p:cNvPr id="12" name="Picture 11" descr="USA_Res_T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886" y="1418155"/>
            <a:ext cx="2650872" cy="3931186"/>
          </a:xfrm>
          <a:prstGeom prst="rect">
            <a:avLst/>
          </a:prstGeom>
        </p:spPr>
      </p:pic>
      <p:sp>
        <p:nvSpPr>
          <p:cNvPr id="10" name="Oval 9"/>
          <p:cNvSpPr/>
          <p:nvPr/>
        </p:nvSpPr>
        <p:spPr>
          <a:xfrm>
            <a:off x="8579110" y="1536041"/>
            <a:ext cx="665346" cy="270007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1"/>
          </a:p>
        </p:txBody>
      </p:sp>
    </p:spTree>
    <p:extLst>
      <p:ext uri="{BB962C8B-B14F-4D97-AF65-F5344CB8AC3E}">
        <p14:creationId xmlns:p14="http://schemas.microsoft.com/office/powerpoint/2010/main" val="90936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Research in the UK </a:t>
            </a:r>
            <a:r>
              <a:rPr lang="en-US" sz="1701" dirty="0" err="1"/>
              <a:t>vs</a:t>
            </a:r>
            <a:r>
              <a:rPr lang="en-US" sz="1701" dirty="0"/>
              <a:t> Germany</a:t>
            </a:r>
          </a:p>
        </p:txBody>
      </p:sp>
      <p:sp>
        <p:nvSpPr>
          <p:cNvPr id="4" name="Text Placeholder 3"/>
          <p:cNvSpPr>
            <a:spLocks noGrp="1"/>
          </p:cNvSpPr>
          <p:nvPr>
            <p:ph type="body" sz="quarter" idx="11"/>
          </p:nvPr>
        </p:nvSpPr>
        <p:spPr>
          <a:xfrm>
            <a:off x="1502083" y="1042053"/>
            <a:ext cx="2928676" cy="4986017"/>
          </a:xfrm>
        </p:spPr>
        <p:txBody>
          <a:bodyPr/>
          <a:lstStyle/>
          <a:p>
            <a:r>
              <a:rPr lang="en-US" sz="1512" dirty="0"/>
              <a:t>German productivity higher</a:t>
            </a:r>
          </a:p>
          <a:p>
            <a:endParaRPr lang="en-US" sz="1512" dirty="0"/>
          </a:p>
          <a:p>
            <a:r>
              <a:rPr lang="en-US" sz="1512" dirty="0"/>
              <a:t>Research income much stronger</a:t>
            </a:r>
          </a:p>
          <a:p>
            <a:endParaRPr lang="en-US" sz="1512" dirty="0"/>
          </a:p>
        </p:txBody>
      </p:sp>
      <p:sp>
        <p:nvSpPr>
          <p:cNvPr id="12" name="TextBox 11"/>
          <p:cNvSpPr txBox="1"/>
          <p:nvPr/>
        </p:nvSpPr>
        <p:spPr>
          <a:xfrm>
            <a:off x="8466907" y="5808997"/>
            <a:ext cx="1012713" cy="354071"/>
          </a:xfrm>
          <a:prstGeom prst="rect">
            <a:avLst/>
          </a:prstGeom>
          <a:noFill/>
        </p:spPr>
        <p:txBody>
          <a:bodyPr wrap="none" rtlCol="0">
            <a:spAutoFit/>
          </a:bodyPr>
          <a:lstStyle/>
          <a:p>
            <a:r>
              <a:rPr lang="en-US" sz="1701" b="1" dirty="0">
                <a:solidFill>
                  <a:srgbClr val="FF0000"/>
                </a:solidFill>
              </a:rPr>
              <a:t>Germany</a:t>
            </a:r>
          </a:p>
        </p:txBody>
      </p:sp>
      <p:pic>
        <p:nvPicPr>
          <p:cNvPr id="2" name="Picture 1" descr="UK_Res_T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760" y="1394684"/>
            <a:ext cx="2718793" cy="4014828"/>
          </a:xfrm>
          <a:prstGeom prst="rect">
            <a:avLst/>
          </a:prstGeom>
        </p:spPr>
      </p:pic>
      <p:pic>
        <p:nvPicPr>
          <p:cNvPr id="14" name="Picture 13" descr="Germany_Res_T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776" y="1490497"/>
            <a:ext cx="2600110" cy="3829663"/>
          </a:xfrm>
          <a:prstGeom prst="rect">
            <a:avLst/>
          </a:prstGeom>
        </p:spPr>
      </p:pic>
      <p:sp>
        <p:nvSpPr>
          <p:cNvPr id="8" name="TextBox 7"/>
          <p:cNvSpPr txBox="1"/>
          <p:nvPr/>
        </p:nvSpPr>
        <p:spPr>
          <a:xfrm>
            <a:off x="5794044" y="5808997"/>
            <a:ext cx="445956" cy="354071"/>
          </a:xfrm>
          <a:prstGeom prst="rect">
            <a:avLst/>
          </a:prstGeom>
          <a:noFill/>
        </p:spPr>
        <p:txBody>
          <a:bodyPr wrap="none" rtlCol="0">
            <a:spAutoFit/>
          </a:bodyPr>
          <a:lstStyle/>
          <a:p>
            <a:r>
              <a:rPr lang="en-US" sz="1701" b="1" dirty="0">
                <a:solidFill>
                  <a:srgbClr val="FF0000"/>
                </a:solidFill>
              </a:rPr>
              <a:t>UK</a:t>
            </a:r>
          </a:p>
        </p:txBody>
      </p:sp>
      <p:sp>
        <p:nvSpPr>
          <p:cNvPr id="9" name="Oval 8"/>
          <p:cNvSpPr/>
          <p:nvPr/>
        </p:nvSpPr>
        <p:spPr>
          <a:xfrm>
            <a:off x="8542976" y="1394683"/>
            <a:ext cx="665346" cy="2397419"/>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1"/>
          </a:p>
        </p:txBody>
      </p:sp>
    </p:spTree>
    <p:extLst>
      <p:ext uri="{BB962C8B-B14F-4D97-AF65-F5344CB8AC3E}">
        <p14:creationId xmlns:p14="http://schemas.microsoft.com/office/powerpoint/2010/main" val="8533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Research in the UK </a:t>
            </a:r>
            <a:r>
              <a:rPr lang="en-US" sz="1701" dirty="0" err="1"/>
              <a:t>vs</a:t>
            </a:r>
            <a:r>
              <a:rPr lang="en-US" sz="1701" dirty="0"/>
              <a:t> China</a:t>
            </a:r>
          </a:p>
        </p:txBody>
      </p:sp>
      <p:sp>
        <p:nvSpPr>
          <p:cNvPr id="4" name="Text Placeholder 3"/>
          <p:cNvSpPr>
            <a:spLocks noGrp="1"/>
          </p:cNvSpPr>
          <p:nvPr>
            <p:ph type="body" sz="quarter" idx="11"/>
          </p:nvPr>
        </p:nvSpPr>
        <p:spPr>
          <a:xfrm>
            <a:off x="1502083" y="1042053"/>
            <a:ext cx="3022128" cy="4986017"/>
          </a:xfrm>
        </p:spPr>
        <p:txBody>
          <a:bodyPr/>
          <a:lstStyle/>
          <a:p>
            <a:r>
              <a:rPr lang="en-US" sz="1512" dirty="0"/>
              <a:t>Productivity weaker in China</a:t>
            </a:r>
          </a:p>
          <a:p>
            <a:endParaRPr lang="en-US" sz="1512" dirty="0"/>
          </a:p>
          <a:p>
            <a:r>
              <a:rPr lang="en-US" sz="1512" dirty="0"/>
              <a:t>Income already beating UK</a:t>
            </a:r>
          </a:p>
          <a:p>
            <a:endParaRPr lang="en-US" sz="1512" dirty="0"/>
          </a:p>
          <a:p>
            <a:r>
              <a:rPr lang="en-US" sz="1512" dirty="0" err="1"/>
              <a:t>Reputationally</a:t>
            </a:r>
            <a:r>
              <a:rPr lang="en-US" sz="1512" dirty="0"/>
              <a:t> weak</a:t>
            </a:r>
          </a:p>
        </p:txBody>
      </p:sp>
      <p:sp>
        <p:nvSpPr>
          <p:cNvPr id="13" name="TextBox 12"/>
          <p:cNvSpPr txBox="1"/>
          <p:nvPr/>
        </p:nvSpPr>
        <p:spPr>
          <a:xfrm>
            <a:off x="8554995" y="5808997"/>
            <a:ext cx="694421" cy="354071"/>
          </a:xfrm>
          <a:prstGeom prst="rect">
            <a:avLst/>
          </a:prstGeom>
          <a:noFill/>
        </p:spPr>
        <p:txBody>
          <a:bodyPr wrap="none" rtlCol="0">
            <a:spAutoFit/>
          </a:bodyPr>
          <a:lstStyle/>
          <a:p>
            <a:r>
              <a:rPr lang="en-US" sz="1701" b="1" dirty="0">
                <a:solidFill>
                  <a:srgbClr val="FF0000"/>
                </a:solidFill>
              </a:rPr>
              <a:t>China</a:t>
            </a:r>
          </a:p>
        </p:txBody>
      </p:sp>
      <p:pic>
        <p:nvPicPr>
          <p:cNvPr id="15" name="Picture 14" descr="China_Res_T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8774" y="1418495"/>
            <a:ext cx="2695993" cy="3953747"/>
          </a:xfrm>
          <a:prstGeom prst="rect">
            <a:avLst/>
          </a:prstGeom>
        </p:spPr>
      </p:pic>
      <p:pic>
        <p:nvPicPr>
          <p:cNvPr id="9" name="Picture 8" descr="UK_Res_T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760" y="1418496"/>
            <a:ext cx="2718793" cy="4014828"/>
          </a:xfrm>
          <a:prstGeom prst="rect">
            <a:avLst/>
          </a:prstGeom>
        </p:spPr>
      </p:pic>
      <p:sp>
        <p:nvSpPr>
          <p:cNvPr id="10" name="TextBox 9"/>
          <p:cNvSpPr txBox="1"/>
          <p:nvPr/>
        </p:nvSpPr>
        <p:spPr>
          <a:xfrm>
            <a:off x="5794044" y="5808997"/>
            <a:ext cx="445956" cy="354071"/>
          </a:xfrm>
          <a:prstGeom prst="rect">
            <a:avLst/>
          </a:prstGeom>
          <a:noFill/>
        </p:spPr>
        <p:txBody>
          <a:bodyPr wrap="none" rtlCol="0">
            <a:spAutoFit/>
          </a:bodyPr>
          <a:lstStyle/>
          <a:p>
            <a:r>
              <a:rPr lang="en-US" sz="1701" b="1" dirty="0">
                <a:solidFill>
                  <a:srgbClr val="FF0000"/>
                </a:solidFill>
              </a:rPr>
              <a:t>UK</a:t>
            </a:r>
          </a:p>
        </p:txBody>
      </p:sp>
    </p:spTree>
    <p:extLst>
      <p:ext uri="{BB962C8B-B14F-4D97-AF65-F5344CB8AC3E}">
        <p14:creationId xmlns:p14="http://schemas.microsoft.com/office/powerpoint/2010/main" val="177869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Citations and Industry Income in the UK</a:t>
            </a:r>
          </a:p>
        </p:txBody>
      </p:sp>
      <p:sp>
        <p:nvSpPr>
          <p:cNvPr id="4" name="Text Placeholder 3"/>
          <p:cNvSpPr>
            <a:spLocks noGrp="1"/>
          </p:cNvSpPr>
          <p:nvPr>
            <p:ph type="body" sz="quarter" idx="11"/>
          </p:nvPr>
        </p:nvSpPr>
        <p:spPr>
          <a:xfrm>
            <a:off x="1502085" y="1330811"/>
            <a:ext cx="6048162" cy="4986017"/>
          </a:xfrm>
        </p:spPr>
        <p:txBody>
          <a:bodyPr/>
          <a:lstStyle/>
          <a:p>
            <a:pPr marL="270022" indent="-270022">
              <a:buFont typeface="Arial"/>
              <a:buChar char="•"/>
            </a:pPr>
            <a:r>
              <a:rPr lang="en-US" sz="1512" i="1" dirty="0"/>
              <a:t>Citation Impact </a:t>
            </a:r>
            <a:r>
              <a:rPr lang="en-US" sz="1512" dirty="0"/>
              <a:t>measures quality of output</a:t>
            </a:r>
          </a:p>
          <a:p>
            <a:pPr marL="270022" indent="-270022">
              <a:buFont typeface="Arial"/>
              <a:buChar char="•"/>
            </a:pPr>
            <a:r>
              <a:rPr lang="en-US" sz="1512" dirty="0"/>
              <a:t>Field weighted across 334 subjects</a:t>
            </a:r>
          </a:p>
          <a:p>
            <a:pPr marL="270022" indent="-270022">
              <a:buFont typeface="Arial"/>
              <a:buChar char="•"/>
            </a:pPr>
            <a:r>
              <a:rPr lang="en-US" sz="1512" dirty="0"/>
              <a:t>Articles, Reviews, Conference papers</a:t>
            </a:r>
          </a:p>
          <a:p>
            <a:pPr marL="270022" indent="-270022">
              <a:buFont typeface="Arial"/>
              <a:buChar char="•"/>
            </a:pPr>
            <a:r>
              <a:rPr lang="en-US" sz="1512" dirty="0"/>
              <a:t>2010-2014 (inclusive)</a:t>
            </a:r>
          </a:p>
          <a:p>
            <a:pPr marL="270022" indent="-270022">
              <a:buFont typeface="Arial"/>
              <a:buChar char="•"/>
            </a:pPr>
            <a:endParaRPr lang="en-US" sz="1512" dirty="0"/>
          </a:p>
          <a:p>
            <a:pPr marL="270022" indent="-270022">
              <a:buFont typeface="Arial"/>
              <a:buChar char="•"/>
            </a:pPr>
            <a:r>
              <a:rPr lang="en-US" sz="1512" i="1" dirty="0"/>
              <a:t>Industry Income </a:t>
            </a:r>
            <a:r>
              <a:rPr lang="en-US" sz="1512" dirty="0"/>
              <a:t>represents the ability to persuade business to partner with academia</a:t>
            </a:r>
          </a:p>
          <a:p>
            <a:pPr marL="270022" indent="-270022">
              <a:buFont typeface="Arial"/>
              <a:buChar char="•"/>
            </a:pPr>
            <a:r>
              <a:rPr lang="en-US" sz="1512" dirty="0"/>
              <a:t>Relies on effect output</a:t>
            </a:r>
          </a:p>
          <a:p>
            <a:endParaRPr lang="en-US" sz="1512" dirty="0"/>
          </a:p>
          <a:p>
            <a:r>
              <a:rPr lang="en-US" sz="1512" b="1" dirty="0">
                <a:latin typeface="Helvetica"/>
                <a:cs typeface="Helvetica"/>
              </a:rPr>
              <a:t>How does the UK do?</a:t>
            </a:r>
          </a:p>
          <a:p>
            <a:endParaRPr lang="en-US" sz="1512" b="1" dirty="0"/>
          </a:p>
          <a:p>
            <a:pPr marL="270022" indent="-270022">
              <a:buFont typeface="Arial"/>
              <a:buChar char="•"/>
            </a:pPr>
            <a:r>
              <a:rPr lang="en-US" sz="1512" dirty="0"/>
              <a:t>Generally strong on citations – gaining the benefit of English </a:t>
            </a:r>
          </a:p>
          <a:p>
            <a:pPr marL="270022" indent="-270022">
              <a:buFont typeface="Arial"/>
              <a:buChar char="•"/>
            </a:pPr>
            <a:endParaRPr lang="en-US" sz="1512" dirty="0"/>
          </a:p>
          <a:p>
            <a:pPr marL="270022" indent="-270022">
              <a:buFont typeface="Arial"/>
              <a:buChar char="•"/>
            </a:pPr>
            <a:r>
              <a:rPr lang="en-US" sz="1512" dirty="0"/>
              <a:t>Industry income tightly grouped and relatively weak</a:t>
            </a:r>
          </a:p>
        </p:txBody>
      </p:sp>
      <p:pic>
        <p:nvPicPr>
          <p:cNvPr id="2" name="Picture 1" descr="UK_CitInd_T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245" y="1454205"/>
            <a:ext cx="2031895" cy="4161712"/>
          </a:xfrm>
          <a:prstGeom prst="rect">
            <a:avLst/>
          </a:prstGeom>
        </p:spPr>
      </p:pic>
    </p:spTree>
    <p:extLst>
      <p:ext uri="{BB962C8B-B14F-4D97-AF65-F5344CB8AC3E}">
        <p14:creationId xmlns:p14="http://schemas.microsoft.com/office/powerpoint/2010/main" val="151061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Citations and Industry Income in the UK </a:t>
            </a:r>
            <a:r>
              <a:rPr lang="en-US" sz="1701" dirty="0" err="1"/>
              <a:t>vs</a:t>
            </a:r>
            <a:r>
              <a:rPr lang="en-US" sz="1701" dirty="0"/>
              <a:t> USA</a:t>
            </a:r>
          </a:p>
        </p:txBody>
      </p:sp>
      <p:sp>
        <p:nvSpPr>
          <p:cNvPr id="4" name="Text Placeholder 3"/>
          <p:cNvSpPr>
            <a:spLocks noGrp="1"/>
          </p:cNvSpPr>
          <p:nvPr>
            <p:ph type="body" sz="quarter" idx="11"/>
          </p:nvPr>
        </p:nvSpPr>
        <p:spPr>
          <a:xfrm>
            <a:off x="1502083" y="1042053"/>
            <a:ext cx="3489951" cy="4986017"/>
          </a:xfrm>
        </p:spPr>
        <p:txBody>
          <a:bodyPr/>
          <a:lstStyle/>
          <a:p>
            <a:r>
              <a:rPr lang="en-US" sz="1512" dirty="0"/>
              <a:t>US leads on income and citations</a:t>
            </a:r>
          </a:p>
          <a:p>
            <a:endParaRPr lang="en-US" sz="1512" dirty="0"/>
          </a:p>
          <a:p>
            <a:r>
              <a:rPr lang="en-US" sz="1512" dirty="0"/>
              <a:t>More US institutions are performing strongly in terms of citations – right skew</a:t>
            </a:r>
          </a:p>
          <a:p>
            <a:endParaRPr lang="en-US" sz="1512" dirty="0"/>
          </a:p>
          <a:p>
            <a:r>
              <a:rPr lang="en-US" sz="1323" dirty="0"/>
              <a:t>Caveats: </a:t>
            </a:r>
          </a:p>
          <a:p>
            <a:r>
              <a:rPr lang="en-US" sz="1323" i="1" dirty="0"/>
              <a:t>This represents most, but not all of the US R1 institutions, and some R2 institutions</a:t>
            </a:r>
          </a:p>
          <a:p>
            <a:endParaRPr lang="en-US" sz="1323" dirty="0"/>
          </a:p>
          <a:p>
            <a:r>
              <a:rPr lang="en-US" sz="1323" i="1" dirty="0"/>
              <a:t>Financial data has been converted using PPP to ensure comparability</a:t>
            </a:r>
          </a:p>
        </p:txBody>
      </p:sp>
      <p:sp>
        <p:nvSpPr>
          <p:cNvPr id="10" name="TextBox 9"/>
          <p:cNvSpPr txBox="1"/>
          <p:nvPr/>
        </p:nvSpPr>
        <p:spPr>
          <a:xfrm>
            <a:off x="5998050" y="5823633"/>
            <a:ext cx="445956" cy="354071"/>
          </a:xfrm>
          <a:prstGeom prst="rect">
            <a:avLst/>
          </a:prstGeom>
          <a:noFill/>
        </p:spPr>
        <p:txBody>
          <a:bodyPr wrap="none" rtlCol="0">
            <a:spAutoFit/>
          </a:bodyPr>
          <a:lstStyle/>
          <a:p>
            <a:r>
              <a:rPr lang="en-US" sz="1701" b="1" dirty="0">
                <a:solidFill>
                  <a:srgbClr val="FF0000"/>
                </a:solidFill>
              </a:rPr>
              <a:t>UK</a:t>
            </a:r>
          </a:p>
        </p:txBody>
      </p:sp>
      <p:sp>
        <p:nvSpPr>
          <p:cNvPr id="11" name="TextBox 10"/>
          <p:cNvSpPr txBox="1"/>
          <p:nvPr/>
        </p:nvSpPr>
        <p:spPr>
          <a:xfrm>
            <a:off x="8628323" y="5838214"/>
            <a:ext cx="558743" cy="354071"/>
          </a:xfrm>
          <a:prstGeom prst="rect">
            <a:avLst/>
          </a:prstGeom>
          <a:noFill/>
        </p:spPr>
        <p:txBody>
          <a:bodyPr wrap="none" rtlCol="0">
            <a:spAutoFit/>
          </a:bodyPr>
          <a:lstStyle/>
          <a:p>
            <a:r>
              <a:rPr lang="en-US" sz="1701" b="1" dirty="0">
                <a:solidFill>
                  <a:srgbClr val="FF0000"/>
                </a:solidFill>
              </a:rPr>
              <a:t>USA</a:t>
            </a:r>
          </a:p>
        </p:txBody>
      </p:sp>
      <p:pic>
        <p:nvPicPr>
          <p:cNvPr id="2" name="Picture 1" descr="UK_CitInd_T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034" y="1428699"/>
            <a:ext cx="1952213" cy="3998508"/>
          </a:xfrm>
          <a:prstGeom prst="rect">
            <a:avLst/>
          </a:prstGeom>
        </p:spPr>
      </p:pic>
      <p:pic>
        <p:nvPicPr>
          <p:cNvPr id="7" name="Picture 6" descr="USA_CitInd_T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248" y="1408669"/>
            <a:ext cx="1999254" cy="4110231"/>
          </a:xfrm>
          <a:prstGeom prst="rect">
            <a:avLst/>
          </a:prstGeom>
        </p:spPr>
      </p:pic>
      <p:sp>
        <p:nvSpPr>
          <p:cNvPr id="12" name="Oval 11"/>
          <p:cNvSpPr/>
          <p:nvPr/>
        </p:nvSpPr>
        <p:spPr>
          <a:xfrm>
            <a:off x="8235647" y="1428699"/>
            <a:ext cx="665346" cy="299942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1"/>
          </a:p>
        </p:txBody>
      </p:sp>
    </p:spTree>
    <p:extLst>
      <p:ext uri="{BB962C8B-B14F-4D97-AF65-F5344CB8AC3E}">
        <p14:creationId xmlns:p14="http://schemas.microsoft.com/office/powerpoint/2010/main" val="136610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Citations and Industry Income in the UK </a:t>
            </a:r>
            <a:r>
              <a:rPr lang="en-US" sz="1701" dirty="0" err="1"/>
              <a:t>vs</a:t>
            </a:r>
            <a:r>
              <a:rPr lang="en-US" sz="1701" dirty="0"/>
              <a:t> Germany</a:t>
            </a:r>
          </a:p>
        </p:txBody>
      </p:sp>
      <p:sp>
        <p:nvSpPr>
          <p:cNvPr id="4" name="Text Placeholder 3"/>
          <p:cNvSpPr>
            <a:spLocks noGrp="1"/>
          </p:cNvSpPr>
          <p:nvPr>
            <p:ph type="body" sz="quarter" idx="11"/>
          </p:nvPr>
        </p:nvSpPr>
        <p:spPr>
          <a:xfrm>
            <a:off x="1502083" y="1042053"/>
            <a:ext cx="3598143" cy="4986017"/>
          </a:xfrm>
        </p:spPr>
        <p:txBody>
          <a:bodyPr/>
          <a:lstStyle/>
          <a:p>
            <a:r>
              <a:rPr lang="en-US" sz="1512" dirty="0"/>
              <a:t>German industry links deeper and stronger</a:t>
            </a:r>
          </a:p>
          <a:p>
            <a:endParaRPr lang="en-US" sz="1512" dirty="0"/>
          </a:p>
          <a:p>
            <a:r>
              <a:rPr lang="en-US" sz="1512" dirty="0"/>
              <a:t>Citations mixed – higher median, but not as strong amongst the leading universities</a:t>
            </a:r>
          </a:p>
        </p:txBody>
      </p:sp>
      <p:pic>
        <p:nvPicPr>
          <p:cNvPr id="14" name="Picture 13" descr="Germany_CitInd_T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336" y="1408289"/>
            <a:ext cx="1893411" cy="3998508"/>
          </a:xfrm>
          <a:prstGeom prst="rect">
            <a:avLst/>
          </a:prstGeom>
        </p:spPr>
      </p:pic>
      <p:pic>
        <p:nvPicPr>
          <p:cNvPr id="8" name="Picture 7" descr="UK_CitInd_T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034" y="1428699"/>
            <a:ext cx="1952213" cy="3998508"/>
          </a:xfrm>
          <a:prstGeom prst="rect">
            <a:avLst/>
          </a:prstGeom>
        </p:spPr>
      </p:pic>
      <p:sp>
        <p:nvSpPr>
          <p:cNvPr id="9" name="TextBox 8"/>
          <p:cNvSpPr txBox="1"/>
          <p:nvPr/>
        </p:nvSpPr>
        <p:spPr>
          <a:xfrm>
            <a:off x="5998050" y="5823633"/>
            <a:ext cx="445956" cy="354071"/>
          </a:xfrm>
          <a:prstGeom prst="rect">
            <a:avLst/>
          </a:prstGeom>
          <a:noFill/>
        </p:spPr>
        <p:txBody>
          <a:bodyPr wrap="none" rtlCol="0">
            <a:spAutoFit/>
          </a:bodyPr>
          <a:lstStyle/>
          <a:p>
            <a:r>
              <a:rPr lang="en-US" sz="1701" b="1" dirty="0">
                <a:solidFill>
                  <a:srgbClr val="FF0000"/>
                </a:solidFill>
              </a:rPr>
              <a:t>UK</a:t>
            </a:r>
          </a:p>
        </p:txBody>
      </p:sp>
      <p:sp>
        <p:nvSpPr>
          <p:cNvPr id="10" name="TextBox 9"/>
          <p:cNvSpPr txBox="1"/>
          <p:nvPr/>
        </p:nvSpPr>
        <p:spPr>
          <a:xfrm>
            <a:off x="8352314" y="5838214"/>
            <a:ext cx="1012713" cy="354071"/>
          </a:xfrm>
          <a:prstGeom prst="rect">
            <a:avLst/>
          </a:prstGeom>
          <a:noFill/>
        </p:spPr>
        <p:txBody>
          <a:bodyPr wrap="none" rtlCol="0">
            <a:spAutoFit/>
          </a:bodyPr>
          <a:lstStyle/>
          <a:p>
            <a:r>
              <a:rPr lang="en-US" sz="1701" b="1" dirty="0">
                <a:solidFill>
                  <a:srgbClr val="FF0000"/>
                </a:solidFill>
              </a:rPr>
              <a:t>Germany</a:t>
            </a:r>
          </a:p>
        </p:txBody>
      </p:sp>
      <p:sp>
        <p:nvSpPr>
          <p:cNvPr id="11" name="Oval 10"/>
          <p:cNvSpPr/>
          <p:nvPr/>
        </p:nvSpPr>
        <p:spPr>
          <a:xfrm>
            <a:off x="8897401" y="1408290"/>
            <a:ext cx="665346" cy="267182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1"/>
          </a:p>
        </p:txBody>
      </p:sp>
    </p:spTree>
    <p:extLst>
      <p:ext uri="{BB962C8B-B14F-4D97-AF65-F5344CB8AC3E}">
        <p14:creationId xmlns:p14="http://schemas.microsoft.com/office/powerpoint/2010/main" val="145212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Citations and Industry Income in the UK </a:t>
            </a:r>
            <a:r>
              <a:rPr lang="en-US" sz="1701" dirty="0" err="1"/>
              <a:t>vs</a:t>
            </a:r>
            <a:r>
              <a:rPr lang="en-US" sz="1701" dirty="0"/>
              <a:t> China</a:t>
            </a:r>
          </a:p>
        </p:txBody>
      </p:sp>
      <p:sp>
        <p:nvSpPr>
          <p:cNvPr id="4" name="Text Placeholder 3"/>
          <p:cNvSpPr>
            <a:spLocks noGrp="1"/>
          </p:cNvSpPr>
          <p:nvPr>
            <p:ph type="body" sz="quarter" idx="11"/>
          </p:nvPr>
        </p:nvSpPr>
        <p:spPr>
          <a:xfrm>
            <a:off x="1502083" y="1042053"/>
            <a:ext cx="3489951" cy="4986017"/>
          </a:xfrm>
        </p:spPr>
        <p:txBody>
          <a:bodyPr/>
          <a:lstStyle/>
          <a:p>
            <a:r>
              <a:rPr lang="en-US" sz="1512" dirty="0"/>
              <a:t>Much stronger industry focus</a:t>
            </a:r>
          </a:p>
          <a:p>
            <a:endParaRPr lang="en-US" sz="1512" dirty="0"/>
          </a:p>
          <a:p>
            <a:r>
              <a:rPr lang="en-US" sz="1512" dirty="0"/>
              <a:t>Citations much weaker – facing the challenge of English</a:t>
            </a:r>
          </a:p>
          <a:p>
            <a:endParaRPr lang="en-US" sz="1512" dirty="0"/>
          </a:p>
          <a:p>
            <a:r>
              <a:rPr lang="en-US" sz="1512" dirty="0"/>
              <a:t>However increasing state pressure on English publication</a:t>
            </a:r>
          </a:p>
        </p:txBody>
      </p:sp>
      <p:sp>
        <p:nvSpPr>
          <p:cNvPr id="13" name="TextBox 12"/>
          <p:cNvSpPr txBox="1"/>
          <p:nvPr/>
        </p:nvSpPr>
        <p:spPr>
          <a:xfrm>
            <a:off x="8554995" y="5823633"/>
            <a:ext cx="694421" cy="354071"/>
          </a:xfrm>
          <a:prstGeom prst="rect">
            <a:avLst/>
          </a:prstGeom>
          <a:noFill/>
        </p:spPr>
        <p:txBody>
          <a:bodyPr wrap="none" rtlCol="0">
            <a:spAutoFit/>
          </a:bodyPr>
          <a:lstStyle/>
          <a:p>
            <a:r>
              <a:rPr lang="en-US" sz="1701" b="1" dirty="0">
                <a:solidFill>
                  <a:srgbClr val="FF0000"/>
                </a:solidFill>
              </a:rPr>
              <a:t>China</a:t>
            </a:r>
          </a:p>
        </p:txBody>
      </p:sp>
      <p:pic>
        <p:nvPicPr>
          <p:cNvPr id="10" name="Picture 9" descr="China_CitInd_T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334" y="1336289"/>
            <a:ext cx="1999254" cy="4145512"/>
          </a:xfrm>
          <a:prstGeom prst="rect">
            <a:avLst/>
          </a:prstGeom>
        </p:spPr>
      </p:pic>
      <p:pic>
        <p:nvPicPr>
          <p:cNvPr id="8" name="Picture 7" descr="UK_CitInd_T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034" y="1428699"/>
            <a:ext cx="1952213" cy="3998508"/>
          </a:xfrm>
          <a:prstGeom prst="rect">
            <a:avLst/>
          </a:prstGeom>
        </p:spPr>
      </p:pic>
      <p:sp>
        <p:nvSpPr>
          <p:cNvPr id="9" name="TextBox 8"/>
          <p:cNvSpPr txBox="1"/>
          <p:nvPr/>
        </p:nvSpPr>
        <p:spPr>
          <a:xfrm>
            <a:off x="5998050" y="5823633"/>
            <a:ext cx="445956" cy="354071"/>
          </a:xfrm>
          <a:prstGeom prst="rect">
            <a:avLst/>
          </a:prstGeom>
          <a:noFill/>
        </p:spPr>
        <p:txBody>
          <a:bodyPr wrap="none" rtlCol="0">
            <a:spAutoFit/>
          </a:bodyPr>
          <a:lstStyle/>
          <a:p>
            <a:r>
              <a:rPr lang="en-US" sz="1701" b="1" dirty="0">
                <a:solidFill>
                  <a:srgbClr val="FF0000"/>
                </a:solidFill>
              </a:rPr>
              <a:t>UK</a:t>
            </a:r>
          </a:p>
        </p:txBody>
      </p:sp>
    </p:spTree>
    <p:extLst>
      <p:ext uri="{BB962C8B-B14F-4D97-AF65-F5344CB8AC3E}">
        <p14:creationId xmlns:p14="http://schemas.microsoft.com/office/powerpoint/2010/main" val="185990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Teaching in the UK</a:t>
            </a:r>
          </a:p>
        </p:txBody>
      </p:sp>
      <p:sp>
        <p:nvSpPr>
          <p:cNvPr id="2" name="Text Placeholder 1"/>
          <p:cNvSpPr>
            <a:spLocks noGrp="1"/>
          </p:cNvSpPr>
          <p:nvPr>
            <p:ph type="body" sz="quarter" idx="11"/>
          </p:nvPr>
        </p:nvSpPr>
        <p:spPr>
          <a:xfrm>
            <a:off x="1502085" y="1414140"/>
            <a:ext cx="4122080" cy="4986017"/>
          </a:xfrm>
        </p:spPr>
        <p:txBody>
          <a:bodyPr/>
          <a:lstStyle/>
          <a:p>
            <a:pPr marL="270022" indent="-270022">
              <a:buFont typeface="Arial"/>
              <a:buChar char="•"/>
            </a:pPr>
            <a:r>
              <a:rPr lang="en-US" sz="1512" dirty="0">
                <a:latin typeface="Helvetica"/>
                <a:cs typeface="Helvetica"/>
              </a:rPr>
              <a:t>Teaching reflects a crucial mission</a:t>
            </a:r>
          </a:p>
          <a:p>
            <a:pPr marL="270022" indent="-270022">
              <a:buFont typeface="Arial"/>
              <a:buChar char="•"/>
            </a:pPr>
            <a:r>
              <a:rPr lang="en-US" sz="1512" dirty="0">
                <a:latin typeface="Helvetica"/>
                <a:cs typeface="Helvetica"/>
              </a:rPr>
              <a:t>Data focus on </a:t>
            </a:r>
          </a:p>
          <a:p>
            <a:pPr lvl="1"/>
            <a:r>
              <a:rPr lang="en-US" sz="1512" dirty="0">
                <a:latin typeface="Helvetica"/>
                <a:cs typeface="Helvetica"/>
              </a:rPr>
              <a:t>“Presage” the capacity to teach</a:t>
            </a:r>
          </a:p>
          <a:p>
            <a:pPr lvl="1"/>
            <a:r>
              <a:rPr lang="en-US" sz="1512" dirty="0">
                <a:latin typeface="Helvetica"/>
                <a:cs typeface="Helvetica"/>
              </a:rPr>
              <a:t>Reputation for ability to teach</a:t>
            </a:r>
          </a:p>
          <a:p>
            <a:endParaRPr lang="en-US" sz="1512" dirty="0"/>
          </a:p>
          <a:p>
            <a:r>
              <a:rPr lang="en-US" sz="1512" b="1" dirty="0"/>
              <a:t>How does the UK perform?</a:t>
            </a:r>
          </a:p>
          <a:p>
            <a:endParaRPr lang="en-US" sz="1512" dirty="0"/>
          </a:p>
          <a:p>
            <a:r>
              <a:rPr lang="en-US" sz="1512" dirty="0"/>
              <a:t>Three metrics are very tightly grouped</a:t>
            </a:r>
          </a:p>
          <a:p>
            <a:pPr marL="162013" indent="-162013">
              <a:buFont typeface="Arial"/>
              <a:buChar char="•"/>
            </a:pPr>
            <a:r>
              <a:rPr lang="en-US" sz="1512" dirty="0"/>
              <a:t>Doctorate to bachelor degrees, </a:t>
            </a:r>
          </a:p>
          <a:p>
            <a:pPr marL="162013" indent="-162013">
              <a:buFont typeface="Arial"/>
              <a:buChar char="•"/>
            </a:pPr>
            <a:r>
              <a:rPr lang="en-US" sz="1512" dirty="0"/>
              <a:t>Institutional income to academic staff, and </a:t>
            </a:r>
          </a:p>
          <a:p>
            <a:pPr marL="162013" indent="-162013">
              <a:buFont typeface="Arial"/>
              <a:buChar char="•"/>
            </a:pPr>
            <a:r>
              <a:rPr lang="en-US" sz="1512" dirty="0"/>
              <a:t>Students to academic staff </a:t>
            </a:r>
          </a:p>
          <a:p>
            <a:endParaRPr lang="en-US" sz="1512" dirty="0"/>
          </a:p>
          <a:p>
            <a:r>
              <a:rPr lang="en-US" sz="1512" dirty="0"/>
              <a:t>Teaching reputation shows the usual exponential ‘long tail’</a:t>
            </a:r>
          </a:p>
        </p:txBody>
      </p:sp>
      <p:pic>
        <p:nvPicPr>
          <p:cNvPr id="5" name="Picture 4" descr="UK_Teach_T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4163" y="1414140"/>
            <a:ext cx="4302876" cy="4241842"/>
          </a:xfrm>
          <a:prstGeom prst="rect">
            <a:avLst/>
          </a:prstGeom>
        </p:spPr>
      </p:pic>
    </p:spTree>
    <p:extLst>
      <p:ext uri="{BB962C8B-B14F-4D97-AF65-F5344CB8AC3E}">
        <p14:creationId xmlns:p14="http://schemas.microsoft.com/office/powerpoint/2010/main" val="63046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Teaching in the UK </a:t>
            </a:r>
            <a:r>
              <a:rPr lang="en-US" sz="1701" dirty="0" err="1"/>
              <a:t>vs</a:t>
            </a:r>
            <a:r>
              <a:rPr lang="en-US" sz="1701" dirty="0"/>
              <a:t> USA</a:t>
            </a:r>
          </a:p>
        </p:txBody>
      </p:sp>
      <p:sp>
        <p:nvSpPr>
          <p:cNvPr id="4" name="Text Placeholder 3"/>
          <p:cNvSpPr>
            <a:spLocks noGrp="1"/>
          </p:cNvSpPr>
          <p:nvPr>
            <p:ph type="body" sz="quarter" idx="11"/>
          </p:nvPr>
        </p:nvSpPr>
        <p:spPr/>
        <p:txBody>
          <a:bodyPr/>
          <a:lstStyle/>
          <a:p>
            <a:r>
              <a:rPr lang="en-US" sz="1512" dirty="0"/>
              <a:t>The diversity of the US system clearly shows in the data, as does financial strength</a:t>
            </a:r>
          </a:p>
        </p:txBody>
      </p:sp>
      <p:pic>
        <p:nvPicPr>
          <p:cNvPr id="8" name="Picture 7" descr="USA_Teach_T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860" y="1909658"/>
            <a:ext cx="4087019" cy="3950407"/>
          </a:xfrm>
          <a:prstGeom prst="rect">
            <a:avLst/>
          </a:prstGeom>
        </p:spPr>
      </p:pic>
      <p:sp>
        <p:nvSpPr>
          <p:cNvPr id="11" name="TextBox 10"/>
          <p:cNvSpPr txBox="1"/>
          <p:nvPr/>
        </p:nvSpPr>
        <p:spPr>
          <a:xfrm>
            <a:off x="8056216" y="5866183"/>
            <a:ext cx="558743" cy="354071"/>
          </a:xfrm>
          <a:prstGeom prst="rect">
            <a:avLst/>
          </a:prstGeom>
          <a:noFill/>
        </p:spPr>
        <p:txBody>
          <a:bodyPr wrap="none" rtlCol="0">
            <a:spAutoFit/>
          </a:bodyPr>
          <a:lstStyle/>
          <a:p>
            <a:r>
              <a:rPr lang="en-US" sz="1701" b="1" dirty="0">
                <a:solidFill>
                  <a:srgbClr val="FF0000"/>
                </a:solidFill>
              </a:rPr>
              <a:t>USA</a:t>
            </a:r>
          </a:p>
        </p:txBody>
      </p:sp>
      <p:sp>
        <p:nvSpPr>
          <p:cNvPr id="2" name="Oval 1"/>
          <p:cNvSpPr/>
          <p:nvPr/>
        </p:nvSpPr>
        <p:spPr>
          <a:xfrm>
            <a:off x="8529922" y="2029780"/>
            <a:ext cx="665346" cy="217178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1"/>
          </a:p>
        </p:txBody>
      </p:sp>
      <p:sp>
        <p:nvSpPr>
          <p:cNvPr id="9" name="Oval 8"/>
          <p:cNvSpPr/>
          <p:nvPr/>
        </p:nvSpPr>
        <p:spPr>
          <a:xfrm>
            <a:off x="9221900" y="1880127"/>
            <a:ext cx="665346" cy="275925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1"/>
          </a:p>
        </p:txBody>
      </p:sp>
      <p:pic>
        <p:nvPicPr>
          <p:cNvPr id="12" name="Picture 11" descr="UK_Teach_T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525" y="1932052"/>
            <a:ext cx="4002911" cy="3946132"/>
          </a:xfrm>
          <a:prstGeom prst="rect">
            <a:avLst/>
          </a:prstGeom>
        </p:spPr>
      </p:pic>
      <p:sp>
        <p:nvSpPr>
          <p:cNvPr id="13" name="TextBox 12"/>
          <p:cNvSpPr txBox="1"/>
          <p:nvPr/>
        </p:nvSpPr>
        <p:spPr>
          <a:xfrm>
            <a:off x="3537983" y="5866183"/>
            <a:ext cx="445956" cy="354071"/>
          </a:xfrm>
          <a:prstGeom prst="rect">
            <a:avLst/>
          </a:prstGeom>
          <a:noFill/>
        </p:spPr>
        <p:txBody>
          <a:bodyPr wrap="none" rtlCol="0">
            <a:spAutoFit/>
          </a:bodyPr>
          <a:lstStyle/>
          <a:p>
            <a:r>
              <a:rPr lang="en-US" sz="1701" b="1" dirty="0">
                <a:solidFill>
                  <a:srgbClr val="FF0000"/>
                </a:solidFill>
              </a:rPr>
              <a:t>UK</a:t>
            </a:r>
          </a:p>
        </p:txBody>
      </p:sp>
    </p:spTree>
    <p:extLst>
      <p:ext uri="{BB962C8B-B14F-4D97-AF65-F5344CB8AC3E}">
        <p14:creationId xmlns:p14="http://schemas.microsoft.com/office/powerpoint/2010/main" val="47976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Teaching in the UK </a:t>
            </a:r>
            <a:r>
              <a:rPr lang="en-US" sz="1701" dirty="0" err="1"/>
              <a:t>vs</a:t>
            </a:r>
            <a:r>
              <a:rPr lang="en-US" sz="1701" dirty="0"/>
              <a:t> Germany</a:t>
            </a:r>
          </a:p>
        </p:txBody>
      </p:sp>
      <p:sp>
        <p:nvSpPr>
          <p:cNvPr id="4" name="Text Placeholder 3"/>
          <p:cNvSpPr>
            <a:spLocks noGrp="1"/>
          </p:cNvSpPr>
          <p:nvPr>
            <p:ph type="body" sz="quarter" idx="11"/>
          </p:nvPr>
        </p:nvSpPr>
        <p:spPr/>
        <p:txBody>
          <a:bodyPr/>
          <a:lstStyle/>
          <a:p>
            <a:r>
              <a:rPr lang="en-US" sz="1512" dirty="0"/>
              <a:t>Germany has a stronger focus on post-graduate learning, especially doctorates</a:t>
            </a:r>
          </a:p>
          <a:p>
            <a:endParaRPr lang="en-US" sz="1512" dirty="0"/>
          </a:p>
          <a:p>
            <a:r>
              <a:rPr lang="en-US" sz="1512" dirty="0"/>
              <a:t>Again, better financed than the UK</a:t>
            </a:r>
          </a:p>
        </p:txBody>
      </p:sp>
      <p:pic>
        <p:nvPicPr>
          <p:cNvPr id="5" name="Picture 4" descr="UK_Teach_T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525" y="1932052"/>
            <a:ext cx="4002911" cy="3946132"/>
          </a:xfrm>
          <a:prstGeom prst="rect">
            <a:avLst/>
          </a:prstGeom>
        </p:spPr>
      </p:pic>
      <p:pic>
        <p:nvPicPr>
          <p:cNvPr id="6" name="Picture 5" descr="Germany_Teach_T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057" y="1934470"/>
            <a:ext cx="4046351" cy="3857749"/>
          </a:xfrm>
          <a:prstGeom prst="rect">
            <a:avLst/>
          </a:prstGeom>
        </p:spPr>
      </p:pic>
      <p:sp>
        <p:nvSpPr>
          <p:cNvPr id="10" name="TextBox 9"/>
          <p:cNvSpPr txBox="1"/>
          <p:nvPr/>
        </p:nvSpPr>
        <p:spPr>
          <a:xfrm>
            <a:off x="3537983" y="5866183"/>
            <a:ext cx="445956" cy="354071"/>
          </a:xfrm>
          <a:prstGeom prst="rect">
            <a:avLst/>
          </a:prstGeom>
          <a:noFill/>
        </p:spPr>
        <p:txBody>
          <a:bodyPr wrap="none" rtlCol="0">
            <a:spAutoFit/>
          </a:bodyPr>
          <a:lstStyle/>
          <a:p>
            <a:r>
              <a:rPr lang="en-US" sz="1701" b="1" dirty="0">
                <a:solidFill>
                  <a:srgbClr val="FF0000"/>
                </a:solidFill>
              </a:rPr>
              <a:t>UK</a:t>
            </a:r>
          </a:p>
        </p:txBody>
      </p:sp>
      <p:sp>
        <p:nvSpPr>
          <p:cNvPr id="14" name="TextBox 13"/>
          <p:cNvSpPr txBox="1"/>
          <p:nvPr/>
        </p:nvSpPr>
        <p:spPr>
          <a:xfrm>
            <a:off x="7708204" y="5866183"/>
            <a:ext cx="1012713" cy="354071"/>
          </a:xfrm>
          <a:prstGeom prst="rect">
            <a:avLst/>
          </a:prstGeom>
          <a:noFill/>
        </p:spPr>
        <p:txBody>
          <a:bodyPr wrap="none" rtlCol="0">
            <a:spAutoFit/>
          </a:bodyPr>
          <a:lstStyle/>
          <a:p>
            <a:r>
              <a:rPr lang="en-US" sz="1701" b="1" dirty="0">
                <a:solidFill>
                  <a:srgbClr val="FF0000"/>
                </a:solidFill>
              </a:rPr>
              <a:t>Germany</a:t>
            </a:r>
          </a:p>
        </p:txBody>
      </p:sp>
      <p:sp>
        <p:nvSpPr>
          <p:cNvPr id="8" name="Oval 7"/>
          <p:cNvSpPr/>
          <p:nvPr/>
        </p:nvSpPr>
        <p:spPr>
          <a:xfrm>
            <a:off x="8537882" y="1940129"/>
            <a:ext cx="665346" cy="275925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1"/>
          </a:p>
        </p:txBody>
      </p:sp>
      <p:sp>
        <p:nvSpPr>
          <p:cNvPr id="9" name="Oval 8"/>
          <p:cNvSpPr/>
          <p:nvPr/>
        </p:nvSpPr>
        <p:spPr>
          <a:xfrm>
            <a:off x="7149752" y="1568119"/>
            <a:ext cx="665346" cy="2175983"/>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1"/>
          </a:p>
        </p:txBody>
      </p:sp>
      <p:sp>
        <p:nvSpPr>
          <p:cNvPr id="11" name="Oval 10"/>
          <p:cNvSpPr/>
          <p:nvPr/>
        </p:nvSpPr>
        <p:spPr>
          <a:xfrm>
            <a:off x="9221900" y="3600096"/>
            <a:ext cx="665346" cy="103928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1"/>
          </a:p>
        </p:txBody>
      </p:sp>
    </p:spTree>
    <p:extLst>
      <p:ext uri="{BB962C8B-B14F-4D97-AF65-F5344CB8AC3E}">
        <p14:creationId xmlns:p14="http://schemas.microsoft.com/office/powerpoint/2010/main" val="17268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Criteria for participation: </a:t>
            </a:r>
          </a:p>
        </p:txBody>
      </p:sp>
      <p:sp>
        <p:nvSpPr>
          <p:cNvPr id="4" name="Text Placeholder 3"/>
          <p:cNvSpPr>
            <a:spLocks noGrp="1"/>
          </p:cNvSpPr>
          <p:nvPr>
            <p:ph type="body" sz="quarter" idx="11"/>
          </p:nvPr>
        </p:nvSpPr>
        <p:spPr>
          <a:xfrm>
            <a:off x="519350" y="1572126"/>
            <a:ext cx="10461180" cy="4455945"/>
          </a:xfrm>
        </p:spPr>
        <p:txBody>
          <a:bodyPr numCol="2" spcCol="720000"/>
          <a:lstStyle/>
          <a:p>
            <a:r>
              <a:rPr lang="en-US" sz="1512" b="1" dirty="0"/>
              <a:t>More than 1000 scholarly articles</a:t>
            </a:r>
          </a:p>
          <a:p>
            <a:pPr marL="324027" indent="-324027">
              <a:buFont typeface="Arial"/>
              <a:buChar char="•"/>
            </a:pPr>
            <a:endParaRPr lang="en-US" sz="1512" dirty="0">
              <a:latin typeface="Helvetica"/>
              <a:cs typeface="Helvetica"/>
            </a:endParaRPr>
          </a:p>
          <a:p>
            <a:pPr marL="324027" indent="-324027">
              <a:buFont typeface="Arial"/>
              <a:buChar char="•"/>
            </a:pPr>
            <a:r>
              <a:rPr lang="en-US" sz="1512" dirty="0">
                <a:latin typeface="Helvetica"/>
                <a:cs typeface="Helvetica"/>
              </a:rPr>
              <a:t>From Elsevier’s Scopus database</a:t>
            </a:r>
          </a:p>
          <a:p>
            <a:pPr marL="324027" indent="-324027">
              <a:buFont typeface="Arial"/>
              <a:buChar char="•"/>
            </a:pPr>
            <a:endParaRPr lang="en-US" sz="1512" dirty="0">
              <a:latin typeface="Helvetica"/>
              <a:cs typeface="Helvetica"/>
            </a:endParaRPr>
          </a:p>
          <a:p>
            <a:pPr marL="324027" indent="-324027">
              <a:buFont typeface="Arial"/>
              <a:buChar char="•"/>
            </a:pPr>
            <a:r>
              <a:rPr lang="en-US" sz="1512" dirty="0">
                <a:latin typeface="Helvetica"/>
                <a:cs typeface="Helvetica"/>
              </a:rPr>
              <a:t>Articles, reviews, books, conference papers</a:t>
            </a:r>
          </a:p>
          <a:p>
            <a:pPr marL="324027" indent="-324027">
              <a:buFont typeface="Arial"/>
              <a:buChar char="•"/>
            </a:pPr>
            <a:endParaRPr lang="en-US" sz="1512" dirty="0">
              <a:latin typeface="Helvetica"/>
              <a:cs typeface="Helvetica"/>
            </a:endParaRPr>
          </a:p>
          <a:p>
            <a:pPr marL="324027" indent="-324027">
              <a:buFont typeface="Arial"/>
              <a:buChar char="•"/>
            </a:pPr>
            <a:r>
              <a:rPr lang="en-US" sz="1512" dirty="0">
                <a:latin typeface="Helvetica"/>
                <a:cs typeface="Helvetica"/>
              </a:rPr>
              <a:t>200 per year (some scope for movement)</a:t>
            </a:r>
          </a:p>
          <a:p>
            <a:pPr marL="324027" indent="-324027">
              <a:buFont typeface="Arial"/>
              <a:buChar char="•"/>
            </a:pPr>
            <a:endParaRPr lang="en-US" sz="1512" dirty="0">
              <a:latin typeface="Helvetica"/>
              <a:cs typeface="Helvetica"/>
            </a:endParaRPr>
          </a:p>
          <a:p>
            <a:pPr marL="324027" indent="-324027">
              <a:buFont typeface="Arial"/>
              <a:buChar char="•"/>
            </a:pPr>
            <a:r>
              <a:rPr lang="en-US" sz="1512" dirty="0">
                <a:latin typeface="Helvetica"/>
                <a:cs typeface="Helvetica"/>
              </a:rPr>
              <a:t>2010-2014 (for last year)</a:t>
            </a:r>
          </a:p>
          <a:p>
            <a:pPr marL="324027" indent="-324027">
              <a:buFont typeface="Arial"/>
              <a:buChar char="•"/>
            </a:pPr>
            <a:endParaRPr lang="en-US" sz="1512" dirty="0">
              <a:latin typeface="Helvetica"/>
              <a:cs typeface="Helvetica"/>
            </a:endParaRPr>
          </a:p>
          <a:p>
            <a:pPr marL="324027" indent="-324027">
              <a:buFont typeface="Arial"/>
              <a:buChar char="•"/>
            </a:pPr>
            <a:r>
              <a:rPr lang="en-US" sz="1512" dirty="0">
                <a:latin typeface="Helvetica"/>
                <a:cs typeface="Helvetica"/>
              </a:rPr>
              <a:t>2011-2015 (for this year)</a:t>
            </a:r>
          </a:p>
          <a:p>
            <a:pPr lvl="1"/>
            <a:r>
              <a:rPr lang="en-US" sz="1512" dirty="0">
                <a:latin typeface="Helvetica"/>
                <a:cs typeface="Helvetica"/>
              </a:rPr>
              <a:t>Data collated in July</a:t>
            </a:r>
          </a:p>
          <a:p>
            <a:pPr marL="270022" indent="-270022">
              <a:buFont typeface="Arial"/>
              <a:buChar char="•"/>
            </a:pPr>
            <a:endParaRPr lang="en-US" sz="1512" dirty="0"/>
          </a:p>
          <a:p>
            <a:pPr marL="270022" indent="-270022">
              <a:buFont typeface="Arial"/>
              <a:buChar char="•"/>
            </a:pPr>
            <a:endParaRPr lang="en-US" sz="1512" dirty="0"/>
          </a:p>
          <a:p>
            <a:pPr marL="270022" indent="-270022">
              <a:buFont typeface="Arial"/>
              <a:buChar char="•"/>
            </a:pPr>
            <a:endParaRPr lang="en-US" sz="1512" dirty="0"/>
          </a:p>
          <a:p>
            <a:endParaRPr lang="en-US" sz="1512" dirty="0" smtClean="0"/>
          </a:p>
          <a:p>
            <a:endParaRPr lang="en-US" sz="1512" dirty="0"/>
          </a:p>
          <a:p>
            <a:r>
              <a:rPr lang="en-US" sz="1512" b="1" dirty="0"/>
              <a:t>Universal education</a:t>
            </a:r>
          </a:p>
          <a:p>
            <a:pPr marL="270022" indent="-270022">
              <a:buFont typeface="Arial"/>
              <a:buChar char="•"/>
            </a:pPr>
            <a:endParaRPr lang="en-US" sz="1512" dirty="0"/>
          </a:p>
          <a:p>
            <a:pPr marL="270022" indent="-270022">
              <a:buFont typeface="Arial"/>
              <a:buChar char="•"/>
            </a:pPr>
            <a:r>
              <a:rPr lang="en-US" sz="1512" dirty="0"/>
              <a:t>We require activity in more than one of the subject areas</a:t>
            </a:r>
          </a:p>
          <a:p>
            <a:pPr marL="270022" indent="-270022">
              <a:buFont typeface="Arial"/>
              <a:buChar char="•"/>
            </a:pPr>
            <a:endParaRPr lang="en-US" sz="1512" dirty="0"/>
          </a:p>
          <a:p>
            <a:r>
              <a:rPr lang="en-US" sz="1512" b="1" dirty="0"/>
              <a:t>Undergraduate teaching</a:t>
            </a:r>
          </a:p>
          <a:p>
            <a:endParaRPr lang="en-US" sz="1512" b="1" dirty="0"/>
          </a:p>
          <a:p>
            <a:pPr marL="270022" indent="-270022">
              <a:buFont typeface="Arial"/>
              <a:buChar char="•"/>
            </a:pPr>
            <a:r>
              <a:rPr lang="en-US" sz="1512" dirty="0"/>
              <a:t>Teach at undergraduate level</a:t>
            </a:r>
          </a:p>
          <a:p>
            <a:pPr marL="270022" indent="-270022">
              <a:buFont typeface="Arial"/>
              <a:buChar char="•"/>
            </a:pPr>
            <a:endParaRPr lang="en-US" sz="1512" dirty="0"/>
          </a:p>
          <a:p>
            <a:pPr marL="270022" indent="-270022">
              <a:buFont typeface="Arial"/>
              <a:buChar char="•"/>
            </a:pPr>
            <a:r>
              <a:rPr lang="en-US" sz="1512" dirty="0">
                <a:latin typeface="Helvetica"/>
                <a:cs typeface="Helvetica"/>
              </a:rPr>
              <a:t>Evidence of significant number of undergraduate students</a:t>
            </a:r>
          </a:p>
          <a:p>
            <a:pPr marL="270022" indent="-270022">
              <a:buFont typeface="Arial"/>
              <a:buChar char="•"/>
            </a:pPr>
            <a:endParaRPr lang="en-US" sz="1512" dirty="0">
              <a:latin typeface="Helvetica"/>
              <a:cs typeface="Helvetica"/>
            </a:endParaRPr>
          </a:p>
          <a:p>
            <a:endParaRPr lang="en-US" sz="1512" dirty="0">
              <a:latin typeface="Helvetica"/>
              <a:cs typeface="Helvetica"/>
            </a:endParaRPr>
          </a:p>
          <a:p>
            <a:pPr marL="972080" lvl="1">
              <a:buFont typeface="Arial"/>
              <a:buChar char="•"/>
            </a:pPr>
            <a:endParaRPr lang="en-US" sz="1512" dirty="0">
              <a:latin typeface="Helvetica"/>
              <a:cs typeface="Helvetica"/>
            </a:endParaRPr>
          </a:p>
          <a:p>
            <a:pPr marL="972080" lvl="1">
              <a:buFont typeface="Arial"/>
              <a:buChar char="•"/>
            </a:pPr>
            <a:endParaRPr lang="en-US" sz="1512" dirty="0">
              <a:latin typeface="Helvetica"/>
              <a:cs typeface="Helvetica"/>
            </a:endParaRPr>
          </a:p>
          <a:p>
            <a:pPr marL="972080" lvl="1">
              <a:buFont typeface="Arial"/>
              <a:buChar char="•"/>
            </a:pPr>
            <a:endParaRPr lang="en-US" sz="1512" dirty="0">
              <a:latin typeface="Helvetica"/>
              <a:cs typeface="Helvetica"/>
            </a:endParaRPr>
          </a:p>
          <a:p>
            <a:pPr lvl="1"/>
            <a:endParaRPr lang="en-US" sz="1512" dirty="0">
              <a:latin typeface="Helvetica"/>
              <a:cs typeface="Helvetica"/>
            </a:endParaRPr>
          </a:p>
          <a:p>
            <a:endParaRPr lang="en-US" dirty="0"/>
          </a:p>
        </p:txBody>
      </p:sp>
    </p:spTree>
    <p:extLst>
      <p:ext uri="{BB962C8B-B14F-4D97-AF65-F5344CB8AC3E}">
        <p14:creationId xmlns:p14="http://schemas.microsoft.com/office/powerpoint/2010/main" val="139918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Teaching in the UK </a:t>
            </a:r>
            <a:r>
              <a:rPr lang="en-US" sz="1701" dirty="0" err="1"/>
              <a:t>vs</a:t>
            </a:r>
            <a:r>
              <a:rPr lang="en-US" sz="1701" dirty="0"/>
              <a:t> China</a:t>
            </a:r>
          </a:p>
        </p:txBody>
      </p:sp>
      <p:sp>
        <p:nvSpPr>
          <p:cNvPr id="4" name="Text Placeholder 3"/>
          <p:cNvSpPr>
            <a:spLocks noGrp="1"/>
          </p:cNvSpPr>
          <p:nvPr>
            <p:ph type="body" sz="quarter" idx="11"/>
          </p:nvPr>
        </p:nvSpPr>
        <p:spPr/>
        <p:txBody>
          <a:bodyPr/>
          <a:lstStyle/>
          <a:p>
            <a:r>
              <a:rPr lang="en-US" sz="1512" dirty="0"/>
              <a:t>Lower teaching reputation</a:t>
            </a:r>
          </a:p>
          <a:p>
            <a:r>
              <a:rPr lang="en-US" sz="1512" dirty="0"/>
              <a:t>Similar funding</a:t>
            </a:r>
          </a:p>
          <a:p>
            <a:r>
              <a:rPr lang="en-US" sz="1512" dirty="0"/>
              <a:t>Slightly stronger Student to staff ratio</a:t>
            </a:r>
          </a:p>
        </p:txBody>
      </p:sp>
      <p:pic>
        <p:nvPicPr>
          <p:cNvPr id="9" name="Picture 8" descr="China_Teach_TEF.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6629" y="1596044"/>
            <a:ext cx="4197031" cy="4288023"/>
          </a:xfrm>
          <a:prstGeom prst="rect">
            <a:avLst/>
          </a:prstGeom>
        </p:spPr>
      </p:pic>
      <p:pic>
        <p:nvPicPr>
          <p:cNvPr id="8" name="Picture 7" descr="UK_Teach_TE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525" y="1932052"/>
            <a:ext cx="4002911" cy="3946132"/>
          </a:xfrm>
          <a:prstGeom prst="rect">
            <a:avLst/>
          </a:prstGeom>
        </p:spPr>
      </p:pic>
      <p:sp>
        <p:nvSpPr>
          <p:cNvPr id="11" name="TextBox 10"/>
          <p:cNvSpPr txBox="1"/>
          <p:nvPr/>
        </p:nvSpPr>
        <p:spPr>
          <a:xfrm>
            <a:off x="3537983" y="5866183"/>
            <a:ext cx="445956" cy="354071"/>
          </a:xfrm>
          <a:prstGeom prst="rect">
            <a:avLst/>
          </a:prstGeom>
          <a:noFill/>
        </p:spPr>
        <p:txBody>
          <a:bodyPr wrap="none" rtlCol="0">
            <a:spAutoFit/>
          </a:bodyPr>
          <a:lstStyle/>
          <a:p>
            <a:r>
              <a:rPr lang="en-US" sz="1701" b="1" dirty="0">
                <a:solidFill>
                  <a:srgbClr val="FF0000"/>
                </a:solidFill>
              </a:rPr>
              <a:t>UK</a:t>
            </a:r>
          </a:p>
        </p:txBody>
      </p:sp>
      <p:sp>
        <p:nvSpPr>
          <p:cNvPr id="12" name="TextBox 11"/>
          <p:cNvSpPr txBox="1"/>
          <p:nvPr/>
        </p:nvSpPr>
        <p:spPr>
          <a:xfrm>
            <a:off x="7876210" y="5866183"/>
            <a:ext cx="694421" cy="354071"/>
          </a:xfrm>
          <a:prstGeom prst="rect">
            <a:avLst/>
          </a:prstGeom>
          <a:noFill/>
        </p:spPr>
        <p:txBody>
          <a:bodyPr wrap="none" rtlCol="0">
            <a:spAutoFit/>
          </a:bodyPr>
          <a:lstStyle/>
          <a:p>
            <a:r>
              <a:rPr lang="en-US" sz="1701" b="1" dirty="0">
                <a:solidFill>
                  <a:srgbClr val="FF0000"/>
                </a:solidFill>
              </a:rPr>
              <a:t>China</a:t>
            </a:r>
          </a:p>
        </p:txBody>
      </p:sp>
      <p:sp>
        <p:nvSpPr>
          <p:cNvPr id="10" name="Oval 9"/>
          <p:cNvSpPr/>
          <p:nvPr/>
        </p:nvSpPr>
        <p:spPr>
          <a:xfrm>
            <a:off x="7816208" y="4392118"/>
            <a:ext cx="665346" cy="1039284"/>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1"/>
          </a:p>
        </p:txBody>
      </p:sp>
      <p:sp>
        <p:nvSpPr>
          <p:cNvPr id="14" name="Oval 13"/>
          <p:cNvSpPr/>
          <p:nvPr/>
        </p:nvSpPr>
        <p:spPr>
          <a:xfrm>
            <a:off x="9221900" y="2724073"/>
            <a:ext cx="665346" cy="1668045"/>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1"/>
          </a:p>
        </p:txBody>
      </p:sp>
    </p:spTree>
    <p:extLst>
      <p:ext uri="{BB962C8B-B14F-4D97-AF65-F5344CB8AC3E}">
        <p14:creationId xmlns:p14="http://schemas.microsoft.com/office/powerpoint/2010/main" val="11664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701" dirty="0"/>
              <a:t>Conclusions</a:t>
            </a:r>
          </a:p>
        </p:txBody>
      </p:sp>
      <p:sp>
        <p:nvSpPr>
          <p:cNvPr id="5" name="Text Placeholder 4"/>
          <p:cNvSpPr>
            <a:spLocks noGrp="1"/>
          </p:cNvSpPr>
          <p:nvPr>
            <p:ph type="body" sz="quarter" idx="11"/>
          </p:nvPr>
        </p:nvSpPr>
        <p:spPr>
          <a:xfrm>
            <a:off x="519350" y="1507958"/>
            <a:ext cx="10461180" cy="4520113"/>
          </a:xfrm>
        </p:spPr>
        <p:txBody>
          <a:bodyPr/>
          <a:lstStyle/>
          <a:p>
            <a:r>
              <a:rPr lang="en-US" sz="1512" dirty="0"/>
              <a:t>The data shows that UK universities face significant challenges – from emerging nations as well as traditional competitors</a:t>
            </a:r>
          </a:p>
          <a:p>
            <a:endParaRPr lang="en-US" sz="1512" dirty="0"/>
          </a:p>
          <a:p>
            <a:r>
              <a:rPr lang="en-US" sz="1512" dirty="0"/>
              <a:t>International systems are willing to change to adopt the best from UK </a:t>
            </a:r>
          </a:p>
          <a:p>
            <a:pPr marL="270022" indent="-270022">
              <a:buFont typeface="Arial"/>
              <a:buChar char="•"/>
            </a:pPr>
            <a:r>
              <a:rPr lang="en-US" sz="1512" dirty="0"/>
              <a:t>France becoming more universal</a:t>
            </a:r>
          </a:p>
          <a:p>
            <a:pPr marL="270022" indent="-270022">
              <a:buFont typeface="Arial"/>
              <a:buChar char="•"/>
            </a:pPr>
            <a:r>
              <a:rPr lang="en-US" sz="1512" dirty="0"/>
              <a:t>Germany reaching out to foreign students</a:t>
            </a:r>
          </a:p>
          <a:p>
            <a:endParaRPr lang="en-US" sz="1512" dirty="0"/>
          </a:p>
          <a:p>
            <a:r>
              <a:rPr lang="en-US" sz="1512" dirty="0"/>
              <a:t>Other systems also have their challenges</a:t>
            </a:r>
          </a:p>
          <a:p>
            <a:pPr marL="270022" indent="-270022">
              <a:buFont typeface="Arial"/>
              <a:buChar char="•"/>
            </a:pPr>
            <a:r>
              <a:rPr lang="en-US" sz="1512" dirty="0"/>
              <a:t>Japan facing student shortages</a:t>
            </a:r>
          </a:p>
          <a:p>
            <a:pPr marL="270022" indent="-270022">
              <a:buFont typeface="Arial"/>
              <a:buChar char="•"/>
            </a:pPr>
            <a:r>
              <a:rPr lang="en-US" sz="1512" dirty="0"/>
              <a:t>USA facing pressure of “value”</a:t>
            </a:r>
          </a:p>
          <a:p>
            <a:endParaRPr lang="en-US" sz="1512" dirty="0"/>
          </a:p>
          <a:p>
            <a:r>
              <a:rPr lang="en-US" sz="1512" dirty="0"/>
              <a:t>Despite the failure of AHELO, teaching is going to increasingly be seen as a key international benchmark</a:t>
            </a:r>
          </a:p>
          <a:p>
            <a:endParaRPr lang="en-US" sz="1512" dirty="0"/>
          </a:p>
          <a:p>
            <a:endParaRPr lang="en-US" sz="1512" dirty="0"/>
          </a:p>
        </p:txBody>
      </p:sp>
    </p:spTree>
    <p:extLst>
      <p:ext uri="{BB962C8B-B14F-4D97-AF65-F5344CB8AC3E}">
        <p14:creationId xmlns:p14="http://schemas.microsoft.com/office/powerpoint/2010/main" val="201141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Thank you</a:t>
            </a:r>
          </a:p>
          <a:p>
            <a:endParaRPr lang="en-US" dirty="0" smtClean="0"/>
          </a:p>
          <a:p>
            <a:r>
              <a:rPr lang="en-US" sz="2268" dirty="0" err="1"/>
              <a:t>duncan.ross@tesglobal.com</a:t>
            </a:r>
            <a:endParaRPr lang="en-US" sz="2268" dirty="0"/>
          </a:p>
          <a:p>
            <a:r>
              <a:rPr lang="en-US" sz="2268" dirty="0"/>
              <a:t>@duncan3ross</a:t>
            </a:r>
          </a:p>
        </p:txBody>
      </p:sp>
    </p:spTree>
    <p:extLst>
      <p:ext uri="{BB962C8B-B14F-4D97-AF65-F5344CB8AC3E}">
        <p14:creationId xmlns:p14="http://schemas.microsoft.com/office/powerpoint/2010/main" val="13382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indent="-270022"/>
            <a:r>
              <a:rPr lang="en-US" sz="1701" dirty="0"/>
              <a:t>Covering the top research focused universities</a:t>
            </a:r>
          </a:p>
          <a:p>
            <a:pPr lvl="1"/>
            <a:endParaRPr lang="en-US" dirty="0"/>
          </a:p>
        </p:txBody>
      </p:sp>
      <p:sp>
        <p:nvSpPr>
          <p:cNvPr id="6" name="Text Placeholder 5"/>
          <p:cNvSpPr>
            <a:spLocks noGrp="1"/>
          </p:cNvSpPr>
          <p:nvPr>
            <p:ph type="body" sz="quarter" idx="11"/>
          </p:nvPr>
        </p:nvSpPr>
        <p:spPr>
          <a:xfrm>
            <a:off x="519352" y="1266644"/>
            <a:ext cx="10461180" cy="4986017"/>
          </a:xfrm>
        </p:spPr>
        <p:txBody>
          <a:bodyPr/>
          <a:lstStyle/>
          <a:p>
            <a:endParaRPr lang="en-US" sz="1512" dirty="0">
              <a:latin typeface="Helvetica"/>
              <a:cs typeface="Helvetica"/>
            </a:endParaRPr>
          </a:p>
          <a:p>
            <a:endParaRPr lang="en-US" sz="1512" dirty="0">
              <a:latin typeface="Helvetica"/>
              <a:cs typeface="Helvetica"/>
            </a:endParaRPr>
          </a:p>
          <a:p>
            <a:r>
              <a:rPr lang="en-US" sz="1512" b="1" dirty="0">
                <a:latin typeface="Helvetica"/>
                <a:cs typeface="Helvetica"/>
              </a:rPr>
              <a:t>2004</a:t>
            </a:r>
            <a:r>
              <a:rPr lang="en-US" sz="1512" dirty="0">
                <a:latin typeface="Helvetica"/>
                <a:cs typeface="Helvetica"/>
              </a:rPr>
              <a:t> </a:t>
            </a:r>
            <a:br>
              <a:rPr lang="en-US" sz="1512" dirty="0">
                <a:latin typeface="Helvetica"/>
                <a:cs typeface="Helvetica"/>
              </a:rPr>
            </a:br>
            <a:r>
              <a:rPr lang="en-US" sz="1512" dirty="0">
                <a:latin typeface="Helvetica"/>
                <a:cs typeface="Helvetica"/>
              </a:rPr>
              <a:t>200 Universities</a:t>
            </a:r>
          </a:p>
          <a:p>
            <a:endParaRPr lang="en-US" sz="1512" dirty="0">
              <a:latin typeface="Helvetica"/>
              <a:cs typeface="Helvetica"/>
            </a:endParaRPr>
          </a:p>
          <a:p>
            <a:r>
              <a:rPr lang="en-US" sz="1512" b="1" dirty="0">
                <a:latin typeface="Helvetica"/>
                <a:cs typeface="Helvetica"/>
              </a:rPr>
              <a:t>2010</a:t>
            </a:r>
            <a:br>
              <a:rPr lang="en-US" sz="1512" b="1" dirty="0">
                <a:latin typeface="Helvetica"/>
                <a:cs typeface="Helvetica"/>
              </a:rPr>
            </a:br>
            <a:r>
              <a:rPr lang="en-US" sz="1512" dirty="0">
                <a:latin typeface="Helvetica"/>
                <a:cs typeface="Helvetica"/>
              </a:rPr>
              <a:t>400 Universities</a:t>
            </a:r>
          </a:p>
          <a:p>
            <a:endParaRPr lang="en-US" sz="1512" dirty="0">
              <a:latin typeface="Helvetica"/>
              <a:cs typeface="Helvetica"/>
            </a:endParaRPr>
          </a:p>
          <a:p>
            <a:r>
              <a:rPr lang="en-US" sz="1512" b="1" dirty="0">
                <a:latin typeface="Helvetica"/>
                <a:cs typeface="Helvetica"/>
              </a:rPr>
              <a:t>2015</a:t>
            </a:r>
            <a:br>
              <a:rPr lang="en-US" sz="1512" b="1" dirty="0">
                <a:latin typeface="Helvetica"/>
                <a:cs typeface="Helvetica"/>
              </a:rPr>
            </a:br>
            <a:r>
              <a:rPr lang="en-US" sz="1512" dirty="0">
                <a:latin typeface="Helvetica"/>
                <a:cs typeface="Helvetica"/>
              </a:rPr>
              <a:t>800 Universities</a:t>
            </a:r>
            <a:br>
              <a:rPr lang="en-US" sz="1512" dirty="0">
                <a:latin typeface="Helvetica"/>
                <a:cs typeface="Helvetica"/>
              </a:rPr>
            </a:br>
            <a:r>
              <a:rPr lang="en-US" sz="1512" dirty="0">
                <a:latin typeface="Helvetica"/>
                <a:cs typeface="Helvetica"/>
              </a:rPr>
              <a:t>70 countries</a:t>
            </a:r>
          </a:p>
          <a:p>
            <a:endParaRPr lang="en-US" sz="1512" dirty="0">
              <a:latin typeface="Helvetica"/>
              <a:cs typeface="Helvetica"/>
            </a:endParaRPr>
          </a:p>
          <a:p>
            <a:r>
              <a:rPr lang="en-US" sz="1512" dirty="0">
                <a:latin typeface="Helvetica"/>
                <a:cs typeface="Helvetica"/>
              </a:rPr>
              <a:t>78 UK universities</a:t>
            </a:r>
          </a:p>
          <a:p>
            <a:endParaRPr lang="en-US" dirty="0">
              <a:latin typeface="Helvetica"/>
              <a:cs typeface="Helvetica"/>
            </a:endParaRPr>
          </a:p>
        </p:txBody>
      </p:sp>
      <p:pic>
        <p:nvPicPr>
          <p:cNvPr id="4" name="Picture 3" descr="Screen Shot 2015-09-16 at 09.18.12.png"/>
          <p:cNvPicPr>
            <a:picLocks noChangeAspect="1"/>
          </p:cNvPicPr>
          <p:nvPr/>
        </p:nvPicPr>
        <p:blipFill rotWithShape="1">
          <a:blip r:embed="rId2">
            <a:extLst>
              <a:ext uri="{28A0092B-C50C-407E-A947-70E740481C1C}">
                <a14:useLocalDpi xmlns:a14="http://schemas.microsoft.com/office/drawing/2010/main" val="0"/>
              </a:ext>
            </a:extLst>
          </a:blip>
          <a:srcRect b="40198"/>
          <a:stretch/>
        </p:blipFill>
        <p:spPr>
          <a:xfrm>
            <a:off x="3967973" y="1589811"/>
            <a:ext cx="6208392" cy="3480513"/>
          </a:xfrm>
          <a:prstGeom prst="rect">
            <a:avLst/>
          </a:prstGeom>
        </p:spPr>
      </p:pic>
      <p:sp>
        <p:nvSpPr>
          <p:cNvPr id="5" name="TextBox 4"/>
          <p:cNvSpPr txBox="1"/>
          <p:nvPr/>
        </p:nvSpPr>
        <p:spPr>
          <a:xfrm>
            <a:off x="6266106" y="2588476"/>
            <a:ext cx="1622560" cy="1488421"/>
          </a:xfrm>
          <a:prstGeom prst="rect">
            <a:avLst/>
          </a:prstGeom>
          <a:noFill/>
        </p:spPr>
        <p:txBody>
          <a:bodyPr wrap="none" rtlCol="0">
            <a:spAutoFit/>
          </a:bodyPr>
          <a:lstStyle/>
          <a:p>
            <a:r>
              <a:rPr lang="en-US" sz="9072" b="1" dirty="0">
                <a:solidFill>
                  <a:schemeClr val="bg1"/>
                </a:solidFill>
              </a:rPr>
              <a:t>4%</a:t>
            </a:r>
          </a:p>
        </p:txBody>
      </p:sp>
    </p:spTree>
    <p:extLst>
      <p:ext uri="{BB962C8B-B14F-4D97-AF65-F5344CB8AC3E}">
        <p14:creationId xmlns:p14="http://schemas.microsoft.com/office/powerpoint/2010/main" val="123222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701" dirty="0"/>
              <a:t>Subject level coverage</a:t>
            </a:r>
          </a:p>
        </p:txBody>
      </p:sp>
      <p:sp>
        <p:nvSpPr>
          <p:cNvPr id="2" name="Text Placeholder 1"/>
          <p:cNvSpPr>
            <a:spLocks noGrp="1"/>
          </p:cNvSpPr>
          <p:nvPr>
            <p:ph type="body" sz="quarter" idx="1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270022" indent="-270022">
              <a:buFont typeface="Arial"/>
              <a:buChar char="•"/>
            </a:pPr>
            <a:endParaRPr lang="en-US" sz="1512" dirty="0"/>
          </a:p>
          <a:p>
            <a:pPr marL="270022" indent="-270022">
              <a:buFont typeface="Arial"/>
              <a:buChar char="•"/>
            </a:pPr>
            <a:r>
              <a:rPr lang="en-US" sz="1512" dirty="0"/>
              <a:t>Two new subjects in 2016-17: Business, Computer Sciences</a:t>
            </a:r>
          </a:p>
          <a:p>
            <a:pPr marL="270022" indent="-270022">
              <a:buFont typeface="Arial"/>
              <a:buChar char="•"/>
            </a:pPr>
            <a:r>
              <a:rPr lang="en-US" sz="1512" dirty="0"/>
              <a:t>Extended information up to 31 taught subjects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29206254"/>
              </p:ext>
            </p:extLst>
          </p:nvPr>
        </p:nvGraphicFramePr>
        <p:xfrm>
          <a:off x="519350" y="1276702"/>
          <a:ext cx="9394672" cy="4033233"/>
        </p:xfrm>
        <a:graphic>
          <a:graphicData uri="http://schemas.openxmlformats.org/drawingml/2006/table">
            <a:tbl>
              <a:tblPr firstRow="1" bandRow="1">
                <a:tableStyleId>{5C22544A-7EE6-4342-B048-85BDC9FD1C3A}</a:tableStyleId>
              </a:tblPr>
              <a:tblGrid>
                <a:gridCol w="671048"/>
                <a:gridCol w="671048"/>
                <a:gridCol w="671048"/>
                <a:gridCol w="671048"/>
                <a:gridCol w="671048"/>
                <a:gridCol w="671048"/>
                <a:gridCol w="671048"/>
                <a:gridCol w="671048"/>
                <a:gridCol w="671048"/>
                <a:gridCol w="671048"/>
                <a:gridCol w="671048"/>
                <a:gridCol w="671048"/>
                <a:gridCol w="671048"/>
                <a:gridCol w="671048"/>
              </a:tblGrid>
              <a:tr h="1183491">
                <a:tc>
                  <a:txBody>
                    <a:bodyPr/>
                    <a:lstStyle/>
                    <a:p>
                      <a:endParaRPr lang="en-US" sz="1100" b="1" dirty="0"/>
                    </a:p>
                  </a:txBody>
                  <a:tcPr marL="86402" marR="86402" marT="43201" marB="4320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Doctorates to academic staff</a:t>
                      </a:r>
                    </a:p>
                  </a:txBody>
                  <a:tcPr marL="86402" marR="86402" marT="43201" marB="43201" vert="vert270">
                    <a:solidFill>
                      <a:schemeClr val="accent5">
                        <a:lumMod val="60000"/>
                        <a:lumOff val="40000"/>
                      </a:schemeClr>
                    </a:solidFill>
                  </a:tcPr>
                </a:tc>
                <a:tc>
                  <a:txBody>
                    <a:bodyPr/>
                    <a:lstStyle/>
                    <a:p>
                      <a:r>
                        <a:rPr lang="en-US" sz="1000" dirty="0" smtClean="0"/>
                        <a:t>Doctorates to bachelor’s degrees awarded</a:t>
                      </a:r>
                      <a:endParaRPr lang="en-US" sz="1000" dirty="0"/>
                    </a:p>
                  </a:txBody>
                  <a:tcPr marL="86402" marR="86402" marT="43201" marB="43201" vert="vert270">
                    <a:solidFill>
                      <a:schemeClr val="accent5">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Teaching reputation</a:t>
                      </a:r>
                    </a:p>
                  </a:txBody>
                  <a:tcPr marL="86402" marR="86402" marT="43201" marB="43201" vert="vert270">
                    <a:solidFill>
                      <a:schemeClr val="accent5">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Income to academic staff</a:t>
                      </a:r>
                    </a:p>
                  </a:txBody>
                  <a:tcPr marL="86402" marR="86402" marT="43201" marB="43201" vert="vert270">
                    <a:solidFill>
                      <a:schemeClr val="accent5">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Staff to student ratio</a:t>
                      </a:r>
                    </a:p>
                  </a:txBody>
                  <a:tcPr marL="86402" marR="86402" marT="43201" marB="43201" vert="vert270">
                    <a:solidFill>
                      <a:schemeClr val="accent5">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Papers to academic staff</a:t>
                      </a:r>
                    </a:p>
                  </a:txBody>
                  <a:tcPr marL="86402" marR="86402" marT="43201" marB="43201" vert="vert270">
                    <a:solidFill>
                      <a:schemeClr val="accent6">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Research income to academic staff</a:t>
                      </a:r>
                    </a:p>
                  </a:txBody>
                  <a:tcPr marL="86402" marR="86402" marT="43201" marB="43201" vert="vert270">
                    <a:solidFill>
                      <a:schemeClr val="accent6">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Research reputation</a:t>
                      </a:r>
                    </a:p>
                  </a:txBody>
                  <a:tcPr marL="86402" marR="86402" marT="43201" marB="43201" vert="vert270">
                    <a:solidFill>
                      <a:schemeClr val="accent6">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Field Weighted Citations</a:t>
                      </a:r>
                    </a:p>
                    <a:p>
                      <a:endParaRPr lang="en-US" sz="1000" dirty="0"/>
                    </a:p>
                  </a:txBody>
                  <a:tcPr marL="86402" marR="86402" marT="43201" marB="43201" vert="vert270">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Industry research income to academic staff</a:t>
                      </a:r>
                    </a:p>
                  </a:txBody>
                  <a:tcPr marL="86402" marR="86402" marT="43201" marB="43201" vert="vert270">
                    <a:solidFill>
                      <a:schemeClr val="accent2">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International to domestic staff</a:t>
                      </a:r>
                    </a:p>
                  </a:txBody>
                  <a:tcPr marL="86402" marR="86402" marT="43201" marB="43201" vert="vert270">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International to domestic student</a:t>
                      </a:r>
                    </a:p>
                  </a:txBody>
                  <a:tcPr marL="86402" marR="86402" marT="43201" marB="43201" vert="vert270">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Publications with international author</a:t>
                      </a:r>
                    </a:p>
                  </a:txBody>
                  <a:tcPr marL="86402" marR="86402" marT="43201" marB="43201" vert="vert270">
                    <a:solidFill>
                      <a:schemeClr val="accent3">
                        <a:lumMod val="60000"/>
                        <a:lumOff val="40000"/>
                      </a:schemeClr>
                    </a:solidFill>
                  </a:tcPr>
                </a:tc>
              </a:tr>
              <a:tr h="407106">
                <a:tc>
                  <a:txBody>
                    <a:bodyPr/>
                    <a:lstStyle/>
                    <a:p>
                      <a:r>
                        <a:rPr lang="en-US" sz="1000" b="1" dirty="0" smtClean="0"/>
                        <a:t>WUR</a:t>
                      </a:r>
                      <a:endParaRPr lang="en-US" sz="1000" b="1" dirty="0"/>
                    </a:p>
                  </a:txBody>
                  <a:tcPr marL="86402" marR="86402" marT="43201" marB="43201" anchor="ctr"/>
                </a:tc>
                <a:tc>
                  <a:txBody>
                    <a:bodyPr/>
                    <a:lstStyle/>
                    <a:p>
                      <a:pPr algn="ctr"/>
                      <a:r>
                        <a:rPr lang="en-US" sz="1000" b="1" dirty="0" smtClean="0"/>
                        <a:t>6</a:t>
                      </a:r>
                      <a:endParaRPr lang="en-US" sz="1000" b="1" dirty="0"/>
                    </a:p>
                  </a:txBody>
                  <a:tcPr marL="86402" marR="86402" marT="43201" marB="43201" anchor="ctr"/>
                </a:tc>
                <a:tc>
                  <a:txBody>
                    <a:bodyPr/>
                    <a:lstStyle/>
                    <a:p>
                      <a:pPr algn="ctr"/>
                      <a:r>
                        <a:rPr lang="en-US" sz="1000" b="1" dirty="0" smtClean="0"/>
                        <a:t>2.25</a:t>
                      </a:r>
                      <a:endParaRPr lang="en-US" sz="1000" b="1" dirty="0"/>
                    </a:p>
                  </a:txBody>
                  <a:tcPr marL="86402" marR="86402" marT="43201" marB="43201" anchor="ctr"/>
                </a:tc>
                <a:tc>
                  <a:txBody>
                    <a:bodyPr/>
                    <a:lstStyle/>
                    <a:p>
                      <a:pPr algn="ctr"/>
                      <a:r>
                        <a:rPr lang="en-US" sz="1000" b="1" dirty="0" smtClean="0"/>
                        <a:t>15</a:t>
                      </a:r>
                      <a:endParaRPr lang="en-US" sz="1000" b="1" dirty="0"/>
                    </a:p>
                  </a:txBody>
                  <a:tcPr marL="86402" marR="86402" marT="43201" marB="43201" anchor="ctr"/>
                </a:tc>
                <a:tc>
                  <a:txBody>
                    <a:bodyPr/>
                    <a:lstStyle/>
                    <a:p>
                      <a:pPr algn="ctr"/>
                      <a:r>
                        <a:rPr lang="en-US" sz="1000" b="1" dirty="0" smtClean="0"/>
                        <a:t>2.25</a:t>
                      </a:r>
                      <a:endParaRPr lang="en-US" sz="1000" b="1" dirty="0"/>
                    </a:p>
                  </a:txBody>
                  <a:tcPr marL="86402" marR="86402" marT="43201" marB="43201" anchor="ctr"/>
                </a:tc>
                <a:tc>
                  <a:txBody>
                    <a:bodyPr/>
                    <a:lstStyle/>
                    <a:p>
                      <a:pPr algn="ctr"/>
                      <a:r>
                        <a:rPr lang="en-US" sz="1000" b="1" dirty="0" smtClean="0"/>
                        <a:t>4.5</a:t>
                      </a:r>
                      <a:endParaRPr lang="en-US" sz="1000" b="1" dirty="0"/>
                    </a:p>
                  </a:txBody>
                  <a:tcPr marL="86402" marR="86402" marT="43201" marB="43201" anchor="ctr"/>
                </a:tc>
                <a:tc>
                  <a:txBody>
                    <a:bodyPr/>
                    <a:lstStyle/>
                    <a:p>
                      <a:pPr algn="ctr"/>
                      <a:r>
                        <a:rPr lang="en-US" sz="1000" b="1" dirty="0" smtClean="0"/>
                        <a:t>6</a:t>
                      </a:r>
                      <a:endParaRPr lang="en-US" sz="1000" b="1" dirty="0"/>
                    </a:p>
                  </a:txBody>
                  <a:tcPr marL="86402" marR="86402" marT="43201" marB="43201" anchor="ctr"/>
                </a:tc>
                <a:tc>
                  <a:txBody>
                    <a:bodyPr/>
                    <a:lstStyle/>
                    <a:p>
                      <a:pPr algn="ctr"/>
                      <a:r>
                        <a:rPr lang="en-US" sz="1000" b="1" dirty="0" smtClean="0"/>
                        <a:t>6</a:t>
                      </a:r>
                      <a:endParaRPr lang="en-US" sz="1000" b="1" dirty="0"/>
                    </a:p>
                  </a:txBody>
                  <a:tcPr marL="86402" marR="86402" marT="43201" marB="43201" anchor="ctr"/>
                </a:tc>
                <a:tc>
                  <a:txBody>
                    <a:bodyPr/>
                    <a:lstStyle/>
                    <a:p>
                      <a:pPr algn="ctr"/>
                      <a:r>
                        <a:rPr lang="en-US" sz="1000" b="1" dirty="0" smtClean="0"/>
                        <a:t>18</a:t>
                      </a:r>
                      <a:endParaRPr lang="en-US" sz="1000" b="1" dirty="0"/>
                    </a:p>
                  </a:txBody>
                  <a:tcPr marL="86402" marR="86402" marT="43201" marB="43201" anchor="ctr"/>
                </a:tc>
                <a:tc>
                  <a:txBody>
                    <a:bodyPr/>
                    <a:lstStyle/>
                    <a:p>
                      <a:pPr algn="ctr"/>
                      <a:r>
                        <a:rPr lang="en-US" sz="1000" b="1" dirty="0" smtClean="0"/>
                        <a:t>30</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r>
              <a:tr h="407106">
                <a:tc>
                  <a:txBody>
                    <a:bodyPr/>
                    <a:lstStyle/>
                    <a:p>
                      <a:r>
                        <a:rPr lang="en-US" sz="1000" b="1" dirty="0" smtClean="0"/>
                        <a:t>Arts</a:t>
                      </a:r>
                      <a:endParaRPr lang="en-US" sz="1000" b="1" dirty="0"/>
                    </a:p>
                  </a:txBody>
                  <a:tcPr marL="86402" marR="86402" marT="43201" marB="43201" anchor="ctr"/>
                </a:tc>
                <a:tc>
                  <a:txBody>
                    <a:bodyPr/>
                    <a:lstStyle/>
                    <a:p>
                      <a:pPr algn="ctr"/>
                      <a:r>
                        <a:rPr lang="en-US" sz="1000" b="1" dirty="0" smtClean="0">
                          <a:solidFill>
                            <a:srgbClr val="FF0000"/>
                          </a:solidFill>
                        </a:rPr>
                        <a:t>4.7</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FF0000"/>
                          </a:solidFill>
                        </a:rPr>
                        <a:t>1.9</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008000"/>
                          </a:solidFill>
                        </a:rPr>
                        <a:t>25.3</a:t>
                      </a:r>
                      <a:endParaRPr lang="en-US" sz="1000" b="1" dirty="0">
                        <a:solidFill>
                          <a:srgbClr val="008000"/>
                        </a:solidFill>
                      </a:endParaRPr>
                    </a:p>
                  </a:txBody>
                  <a:tcPr marL="86402" marR="86402" marT="43201" marB="43201" anchor="ctr"/>
                </a:tc>
                <a:tc>
                  <a:txBody>
                    <a:bodyPr/>
                    <a:lstStyle/>
                    <a:p>
                      <a:pPr algn="ctr"/>
                      <a:r>
                        <a:rPr lang="en-US" sz="1000" b="1" dirty="0" smtClean="0">
                          <a:solidFill>
                            <a:srgbClr val="FF0000"/>
                          </a:solidFill>
                        </a:rPr>
                        <a:t>1.9</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FF0000"/>
                          </a:solidFill>
                        </a:rPr>
                        <a:t>3.8</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FF0000"/>
                          </a:solidFill>
                        </a:rPr>
                        <a:t>3.8</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FF0000"/>
                          </a:solidFill>
                        </a:rPr>
                        <a:t>3.8</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008000"/>
                          </a:solidFill>
                        </a:rPr>
                        <a:t>30</a:t>
                      </a:r>
                      <a:endParaRPr lang="en-US" sz="1000" b="1" dirty="0">
                        <a:solidFill>
                          <a:srgbClr val="008000"/>
                        </a:solidFill>
                      </a:endParaRPr>
                    </a:p>
                  </a:txBody>
                  <a:tcPr marL="86402" marR="86402" marT="43201" marB="43201" anchor="ctr"/>
                </a:tc>
                <a:tc>
                  <a:txBody>
                    <a:bodyPr/>
                    <a:lstStyle/>
                    <a:p>
                      <a:pPr algn="ctr"/>
                      <a:r>
                        <a:rPr lang="en-US" sz="1000" b="1" dirty="0" smtClean="0">
                          <a:solidFill>
                            <a:srgbClr val="FF0000"/>
                          </a:solidFill>
                        </a:rPr>
                        <a:t>15</a:t>
                      </a:r>
                      <a:endParaRPr lang="en-US" sz="1000" b="1" dirty="0">
                        <a:solidFill>
                          <a:srgbClr val="FF0000"/>
                        </a:solidFill>
                      </a:endParaRPr>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r>
              <a:tr h="407106">
                <a:tc>
                  <a:txBody>
                    <a:bodyPr/>
                    <a:lstStyle/>
                    <a:p>
                      <a:r>
                        <a:rPr lang="en-US" sz="1000" b="1" dirty="0" smtClean="0"/>
                        <a:t>Clinical</a:t>
                      </a:r>
                      <a:endParaRPr lang="en-US" sz="1000" b="1" dirty="0"/>
                    </a:p>
                  </a:txBody>
                  <a:tcPr marL="86402" marR="86402" marT="43201" marB="43201" anchor="ctr"/>
                </a:tc>
                <a:tc>
                  <a:txBody>
                    <a:bodyPr/>
                    <a:lstStyle/>
                    <a:p>
                      <a:pPr algn="ctr"/>
                      <a:r>
                        <a:rPr lang="en-US" sz="1000" b="1" dirty="0" smtClean="0">
                          <a:solidFill>
                            <a:srgbClr val="FF0000"/>
                          </a:solidFill>
                        </a:rPr>
                        <a:t>4.1</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FF0000"/>
                          </a:solidFill>
                        </a:rPr>
                        <a:t>1.4</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008000"/>
                          </a:solidFill>
                        </a:rPr>
                        <a:t>17.9</a:t>
                      </a:r>
                      <a:endParaRPr lang="en-US" sz="1000" b="1" dirty="0">
                        <a:solidFill>
                          <a:srgbClr val="008000"/>
                        </a:solidFill>
                      </a:endParaRPr>
                    </a:p>
                  </a:txBody>
                  <a:tcPr marL="86402" marR="86402" marT="43201" marB="43201" anchor="ctr"/>
                </a:tc>
                <a:tc>
                  <a:txBody>
                    <a:bodyPr/>
                    <a:lstStyle/>
                    <a:p>
                      <a:pPr algn="ctr"/>
                      <a:r>
                        <a:rPr lang="en-US" sz="1000" b="1" dirty="0" smtClean="0">
                          <a:solidFill>
                            <a:srgbClr val="FF0000"/>
                          </a:solidFill>
                        </a:rPr>
                        <a:t>1.4</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FF0000"/>
                          </a:solidFill>
                        </a:rPr>
                        <a:t>2.8</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FF0000"/>
                          </a:solidFill>
                        </a:rPr>
                        <a:t>4.1</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FF0000"/>
                          </a:solidFill>
                        </a:rPr>
                        <a:t>4.1</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008000"/>
                          </a:solidFill>
                        </a:rPr>
                        <a:t>19.3</a:t>
                      </a:r>
                      <a:endParaRPr lang="en-US" sz="1000" b="1" dirty="0">
                        <a:solidFill>
                          <a:srgbClr val="008000"/>
                        </a:solidFill>
                      </a:endParaRPr>
                    </a:p>
                  </a:txBody>
                  <a:tcPr marL="86402" marR="86402" marT="43201" marB="43201" anchor="ctr"/>
                </a:tc>
                <a:tc>
                  <a:txBody>
                    <a:bodyPr/>
                    <a:lstStyle/>
                    <a:p>
                      <a:pPr algn="ctr"/>
                      <a:r>
                        <a:rPr lang="en-US" sz="1000" b="1" dirty="0" smtClean="0">
                          <a:solidFill>
                            <a:srgbClr val="008000"/>
                          </a:solidFill>
                        </a:rPr>
                        <a:t>35</a:t>
                      </a:r>
                      <a:endParaRPr lang="en-US" sz="1000" b="1" dirty="0">
                        <a:solidFill>
                          <a:srgbClr val="008000"/>
                        </a:solidFill>
                      </a:endParaRPr>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r>
              <a:tr h="407106">
                <a:tc>
                  <a:txBody>
                    <a:bodyPr/>
                    <a:lstStyle/>
                    <a:p>
                      <a:r>
                        <a:rPr lang="en-US" sz="1000" b="1" dirty="0" err="1" smtClean="0"/>
                        <a:t>Eng</a:t>
                      </a:r>
                      <a:r>
                        <a:rPr lang="en-US" sz="1000" b="1" dirty="0" smtClean="0"/>
                        <a:t> &amp; Tech</a:t>
                      </a:r>
                      <a:endParaRPr lang="en-US" sz="1000" b="1" dirty="0"/>
                    </a:p>
                  </a:txBody>
                  <a:tcPr marL="86402" marR="86402" marT="43201" marB="43201" anchor="ctr"/>
                </a:tc>
                <a:tc>
                  <a:txBody>
                    <a:bodyPr/>
                    <a:lstStyle/>
                    <a:p>
                      <a:pPr algn="ctr"/>
                      <a:r>
                        <a:rPr lang="en-US" sz="1000" b="1" dirty="0" smtClean="0">
                          <a:solidFill>
                            <a:srgbClr val="FF0000"/>
                          </a:solidFill>
                        </a:rPr>
                        <a:t>4.5</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FF0000"/>
                          </a:solidFill>
                        </a:rPr>
                        <a:t>1.5</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008000"/>
                          </a:solidFill>
                        </a:rPr>
                        <a:t>19.5</a:t>
                      </a:r>
                      <a:endParaRPr lang="en-US" sz="1000" b="1" dirty="0">
                        <a:solidFill>
                          <a:srgbClr val="008000"/>
                        </a:solidFill>
                      </a:endParaRPr>
                    </a:p>
                  </a:txBody>
                  <a:tcPr marL="86402" marR="86402" marT="43201" marB="43201" anchor="ctr"/>
                </a:tc>
                <a:tc>
                  <a:txBody>
                    <a:bodyPr/>
                    <a:lstStyle/>
                    <a:p>
                      <a:pPr algn="ctr"/>
                      <a:r>
                        <a:rPr lang="en-US" sz="1000" b="1" dirty="0" smtClean="0">
                          <a:solidFill>
                            <a:srgbClr val="FF0000"/>
                          </a:solidFill>
                        </a:rPr>
                        <a:t>1.5</a:t>
                      </a:r>
                      <a:endParaRPr lang="en-US" sz="1000" b="1" dirty="0">
                        <a:solidFill>
                          <a:srgbClr val="FF0000"/>
                        </a:solidFill>
                      </a:endParaRPr>
                    </a:p>
                  </a:txBody>
                  <a:tcPr marL="86402" marR="86402" marT="43201" marB="43201" anchor="ctr"/>
                </a:tc>
                <a:tc>
                  <a:txBody>
                    <a:bodyPr/>
                    <a:lstStyle/>
                    <a:p>
                      <a:pPr algn="ctr"/>
                      <a:r>
                        <a:rPr lang="en-US" sz="1000" b="1" dirty="0" smtClean="0"/>
                        <a:t>4.5</a:t>
                      </a:r>
                      <a:endParaRPr lang="en-US" sz="1000" b="1" dirty="0"/>
                    </a:p>
                  </a:txBody>
                  <a:tcPr marL="86402" marR="86402" marT="43201" marB="43201" anchor="ctr"/>
                </a:tc>
                <a:tc>
                  <a:txBody>
                    <a:bodyPr/>
                    <a:lstStyle/>
                    <a:p>
                      <a:pPr algn="ctr"/>
                      <a:r>
                        <a:rPr lang="en-US" sz="1000" b="1" dirty="0" smtClean="0">
                          <a:solidFill>
                            <a:srgbClr val="FF0000"/>
                          </a:solidFill>
                        </a:rPr>
                        <a:t>4.5</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FF0000"/>
                          </a:solidFill>
                        </a:rPr>
                        <a:t>4.5</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008000"/>
                          </a:solidFill>
                        </a:rPr>
                        <a:t>21</a:t>
                      </a:r>
                      <a:endParaRPr lang="en-US" sz="1000" b="1" dirty="0">
                        <a:solidFill>
                          <a:srgbClr val="008000"/>
                        </a:solidFill>
                      </a:endParaRPr>
                    </a:p>
                  </a:txBody>
                  <a:tcPr marL="86402" marR="86402" marT="43201" marB="43201" anchor="ctr"/>
                </a:tc>
                <a:tc>
                  <a:txBody>
                    <a:bodyPr/>
                    <a:lstStyle/>
                    <a:p>
                      <a:pPr algn="ctr"/>
                      <a:r>
                        <a:rPr lang="en-US" sz="1000" b="1" dirty="0" smtClean="0">
                          <a:solidFill>
                            <a:srgbClr val="FF0000"/>
                          </a:solidFill>
                        </a:rPr>
                        <a:t>27.5</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008000"/>
                          </a:solidFill>
                        </a:rPr>
                        <a:t>5</a:t>
                      </a:r>
                      <a:endParaRPr lang="en-US" sz="1000" b="1" dirty="0">
                        <a:solidFill>
                          <a:srgbClr val="008000"/>
                        </a:solidFill>
                      </a:endParaRPr>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r>
              <a:tr h="407106">
                <a:tc>
                  <a:txBody>
                    <a:bodyPr/>
                    <a:lstStyle/>
                    <a:p>
                      <a:r>
                        <a:rPr lang="en-US" sz="1000" b="1" dirty="0" smtClean="0"/>
                        <a:t>Social Science</a:t>
                      </a:r>
                      <a:endParaRPr lang="en-US" sz="1000" b="1" dirty="0"/>
                    </a:p>
                  </a:txBody>
                  <a:tcPr marL="86402" marR="86402" marT="43201" marB="43201" anchor="ctr"/>
                </a:tc>
                <a:tc>
                  <a:txBody>
                    <a:bodyPr/>
                    <a:lstStyle/>
                    <a:p>
                      <a:pPr algn="ctr"/>
                      <a:r>
                        <a:rPr lang="en-US" sz="1000" b="1" dirty="0" smtClean="0">
                          <a:solidFill>
                            <a:srgbClr val="FF0000"/>
                          </a:solidFill>
                        </a:rPr>
                        <a:t>4.9</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FF0000"/>
                          </a:solidFill>
                        </a:rPr>
                        <a:t>1.6</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008000"/>
                          </a:solidFill>
                        </a:rPr>
                        <a:t>21.1</a:t>
                      </a:r>
                      <a:endParaRPr lang="en-US" sz="1000" b="1" dirty="0">
                        <a:solidFill>
                          <a:srgbClr val="008000"/>
                        </a:solidFill>
                      </a:endParaRPr>
                    </a:p>
                  </a:txBody>
                  <a:tcPr marL="86402" marR="86402" marT="43201" marB="43201" anchor="ctr"/>
                </a:tc>
                <a:tc>
                  <a:txBody>
                    <a:bodyPr/>
                    <a:lstStyle/>
                    <a:p>
                      <a:pPr algn="ctr"/>
                      <a:r>
                        <a:rPr lang="en-US" sz="1000" b="1" dirty="0" smtClean="0">
                          <a:solidFill>
                            <a:srgbClr val="FF0000"/>
                          </a:solidFill>
                        </a:rPr>
                        <a:t>1.6</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FF0000"/>
                          </a:solidFill>
                        </a:rPr>
                        <a:t>3.3</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FF0000"/>
                          </a:solidFill>
                        </a:rPr>
                        <a:t>4.9</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FF0000"/>
                          </a:solidFill>
                        </a:rPr>
                        <a:t>4.9</a:t>
                      </a:r>
                      <a:endParaRPr lang="en-US" sz="1000" b="1" dirty="0">
                        <a:solidFill>
                          <a:srgbClr val="FF0000"/>
                        </a:solidFill>
                      </a:endParaRPr>
                    </a:p>
                  </a:txBody>
                  <a:tcPr marL="86402" marR="86402" marT="43201" marB="43201" anchor="ctr"/>
                </a:tc>
                <a:tc>
                  <a:txBody>
                    <a:bodyPr/>
                    <a:lstStyle/>
                    <a:p>
                      <a:pPr algn="ctr"/>
                      <a:r>
                        <a:rPr lang="en-US" sz="1000" b="1" dirty="0" smtClean="0">
                          <a:solidFill>
                            <a:srgbClr val="008000"/>
                          </a:solidFill>
                        </a:rPr>
                        <a:t>22.8</a:t>
                      </a:r>
                      <a:endParaRPr lang="en-US" sz="1000" b="1" dirty="0">
                        <a:solidFill>
                          <a:srgbClr val="008000"/>
                        </a:solidFill>
                      </a:endParaRPr>
                    </a:p>
                  </a:txBody>
                  <a:tcPr marL="86402" marR="86402" marT="43201" marB="43201" anchor="ctr"/>
                </a:tc>
                <a:tc>
                  <a:txBody>
                    <a:bodyPr/>
                    <a:lstStyle/>
                    <a:p>
                      <a:pPr algn="ctr"/>
                      <a:r>
                        <a:rPr lang="en-US" sz="1000" b="1" dirty="0" smtClean="0">
                          <a:solidFill>
                            <a:srgbClr val="FF0000"/>
                          </a:solidFill>
                        </a:rPr>
                        <a:t>25</a:t>
                      </a:r>
                      <a:endParaRPr lang="en-US" sz="1000" b="1" dirty="0">
                        <a:solidFill>
                          <a:srgbClr val="FF0000"/>
                        </a:solidFill>
                      </a:endParaRPr>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r>
              <a:tr h="407106">
                <a:tc>
                  <a:txBody>
                    <a:bodyPr/>
                    <a:lstStyle/>
                    <a:p>
                      <a:r>
                        <a:rPr lang="en-US" sz="1000" b="1" dirty="0" smtClean="0"/>
                        <a:t>Physical Science</a:t>
                      </a:r>
                      <a:endParaRPr lang="en-US" sz="1000" b="1" dirty="0"/>
                    </a:p>
                  </a:txBody>
                  <a:tcPr marL="86402" marR="86402" marT="43201" marB="43201" anchor="ctr"/>
                </a:tc>
                <a:tc>
                  <a:txBody>
                    <a:bodyPr/>
                    <a:lstStyle/>
                    <a:p>
                      <a:pPr algn="ctr"/>
                      <a:r>
                        <a:rPr lang="en-US" sz="1000" b="1" dirty="0" smtClean="0"/>
                        <a:t>6</a:t>
                      </a:r>
                      <a:endParaRPr lang="en-US" sz="1000" b="1" dirty="0"/>
                    </a:p>
                  </a:txBody>
                  <a:tcPr marL="86402" marR="86402" marT="43201" marB="43201" anchor="ctr"/>
                </a:tc>
                <a:tc>
                  <a:txBody>
                    <a:bodyPr/>
                    <a:lstStyle/>
                    <a:p>
                      <a:pPr algn="ctr"/>
                      <a:r>
                        <a:rPr lang="en-US" sz="1000" b="1" dirty="0" smtClean="0"/>
                        <a:t>2.25</a:t>
                      </a:r>
                      <a:endParaRPr lang="en-US" sz="1000" b="1" dirty="0"/>
                    </a:p>
                  </a:txBody>
                  <a:tcPr marL="86402" marR="86402" marT="43201" marB="43201" anchor="ctr"/>
                </a:tc>
                <a:tc>
                  <a:txBody>
                    <a:bodyPr/>
                    <a:lstStyle/>
                    <a:p>
                      <a:pPr algn="ctr"/>
                      <a:r>
                        <a:rPr lang="en-US" sz="1000" b="1" dirty="0" smtClean="0"/>
                        <a:t>15</a:t>
                      </a:r>
                      <a:endParaRPr lang="en-US" sz="1000" b="1" dirty="0"/>
                    </a:p>
                  </a:txBody>
                  <a:tcPr marL="86402" marR="86402" marT="43201" marB="43201" anchor="ctr"/>
                </a:tc>
                <a:tc>
                  <a:txBody>
                    <a:bodyPr/>
                    <a:lstStyle/>
                    <a:p>
                      <a:pPr algn="ctr"/>
                      <a:r>
                        <a:rPr lang="en-US" sz="1000" b="1" dirty="0" smtClean="0"/>
                        <a:t>2.25</a:t>
                      </a:r>
                      <a:endParaRPr lang="en-US" sz="1000" b="1" dirty="0"/>
                    </a:p>
                  </a:txBody>
                  <a:tcPr marL="86402" marR="86402" marT="43201" marB="43201" anchor="ctr"/>
                </a:tc>
                <a:tc>
                  <a:txBody>
                    <a:bodyPr/>
                    <a:lstStyle/>
                    <a:p>
                      <a:pPr algn="ctr"/>
                      <a:r>
                        <a:rPr lang="en-US" sz="1000" b="1" dirty="0" smtClean="0"/>
                        <a:t>4.5</a:t>
                      </a:r>
                      <a:endParaRPr lang="en-US" sz="1000" b="1" dirty="0"/>
                    </a:p>
                  </a:txBody>
                  <a:tcPr marL="86402" marR="86402" marT="43201" marB="43201" anchor="ctr"/>
                </a:tc>
                <a:tc>
                  <a:txBody>
                    <a:bodyPr/>
                    <a:lstStyle/>
                    <a:p>
                      <a:pPr algn="ctr"/>
                      <a:r>
                        <a:rPr lang="en-US" sz="1000" b="1" dirty="0" smtClean="0"/>
                        <a:t>6</a:t>
                      </a:r>
                      <a:endParaRPr lang="en-US" sz="1000" b="1" dirty="0"/>
                    </a:p>
                  </a:txBody>
                  <a:tcPr marL="86402" marR="86402" marT="43201" marB="43201" anchor="ctr"/>
                </a:tc>
                <a:tc>
                  <a:txBody>
                    <a:bodyPr/>
                    <a:lstStyle/>
                    <a:p>
                      <a:pPr algn="ctr"/>
                      <a:r>
                        <a:rPr lang="en-US" sz="1000" b="1" dirty="0" smtClean="0"/>
                        <a:t>6</a:t>
                      </a:r>
                      <a:endParaRPr lang="en-US" sz="1000" b="1" dirty="0"/>
                    </a:p>
                  </a:txBody>
                  <a:tcPr marL="86402" marR="86402" marT="43201" marB="43201" anchor="ctr"/>
                </a:tc>
                <a:tc>
                  <a:txBody>
                    <a:bodyPr/>
                    <a:lstStyle/>
                    <a:p>
                      <a:pPr algn="ctr"/>
                      <a:r>
                        <a:rPr lang="en-US" sz="1000" b="1" dirty="0" smtClean="0"/>
                        <a:t>18</a:t>
                      </a:r>
                      <a:endParaRPr lang="en-US" sz="1000" b="1" dirty="0"/>
                    </a:p>
                  </a:txBody>
                  <a:tcPr marL="86402" marR="86402" marT="43201" marB="43201" anchor="ctr"/>
                </a:tc>
                <a:tc>
                  <a:txBody>
                    <a:bodyPr/>
                    <a:lstStyle/>
                    <a:p>
                      <a:pPr algn="ctr"/>
                      <a:r>
                        <a:rPr lang="en-US" sz="1000" b="1" dirty="0" smtClean="0"/>
                        <a:t>30</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r>
              <a:tr h="407106">
                <a:tc>
                  <a:txBody>
                    <a:bodyPr/>
                    <a:lstStyle/>
                    <a:p>
                      <a:r>
                        <a:rPr lang="en-US" sz="1000" b="1" dirty="0" smtClean="0"/>
                        <a:t>Life</a:t>
                      </a:r>
                      <a:r>
                        <a:rPr lang="en-US" sz="1000" b="1" baseline="0" dirty="0" smtClean="0"/>
                        <a:t> Science</a:t>
                      </a:r>
                      <a:endParaRPr lang="en-US" sz="1000" b="1" dirty="0"/>
                    </a:p>
                  </a:txBody>
                  <a:tcPr marL="86402" marR="86402" marT="43201" marB="43201" anchor="ctr"/>
                </a:tc>
                <a:tc>
                  <a:txBody>
                    <a:bodyPr/>
                    <a:lstStyle/>
                    <a:p>
                      <a:pPr algn="ctr"/>
                      <a:r>
                        <a:rPr lang="en-US" sz="1000" b="1" dirty="0" smtClean="0"/>
                        <a:t>6</a:t>
                      </a:r>
                      <a:endParaRPr lang="en-US" sz="1000" b="1" dirty="0"/>
                    </a:p>
                  </a:txBody>
                  <a:tcPr marL="86402" marR="86402" marT="43201" marB="43201" anchor="ctr"/>
                </a:tc>
                <a:tc>
                  <a:txBody>
                    <a:bodyPr/>
                    <a:lstStyle/>
                    <a:p>
                      <a:pPr algn="ctr"/>
                      <a:r>
                        <a:rPr lang="en-US" sz="1000" b="1" dirty="0" smtClean="0"/>
                        <a:t>2.25</a:t>
                      </a:r>
                      <a:endParaRPr lang="en-US" sz="1000" b="1" dirty="0"/>
                    </a:p>
                  </a:txBody>
                  <a:tcPr marL="86402" marR="86402" marT="43201" marB="43201" anchor="ctr"/>
                </a:tc>
                <a:tc>
                  <a:txBody>
                    <a:bodyPr/>
                    <a:lstStyle/>
                    <a:p>
                      <a:pPr algn="ctr"/>
                      <a:r>
                        <a:rPr lang="en-US" sz="1000" b="1" dirty="0" smtClean="0"/>
                        <a:t>15</a:t>
                      </a:r>
                      <a:endParaRPr lang="en-US" sz="1000" b="1" dirty="0"/>
                    </a:p>
                  </a:txBody>
                  <a:tcPr marL="86402" marR="86402" marT="43201" marB="43201" anchor="ctr"/>
                </a:tc>
                <a:tc>
                  <a:txBody>
                    <a:bodyPr/>
                    <a:lstStyle/>
                    <a:p>
                      <a:pPr algn="ctr"/>
                      <a:r>
                        <a:rPr lang="en-US" sz="1000" b="1" dirty="0" smtClean="0"/>
                        <a:t>2.25</a:t>
                      </a:r>
                      <a:endParaRPr lang="en-US" sz="1000" b="1" dirty="0"/>
                    </a:p>
                  </a:txBody>
                  <a:tcPr marL="86402" marR="86402" marT="43201" marB="43201" anchor="ctr"/>
                </a:tc>
                <a:tc>
                  <a:txBody>
                    <a:bodyPr/>
                    <a:lstStyle/>
                    <a:p>
                      <a:pPr algn="ctr"/>
                      <a:r>
                        <a:rPr lang="en-US" sz="1000" b="1" dirty="0" smtClean="0"/>
                        <a:t>4.5</a:t>
                      </a:r>
                      <a:endParaRPr lang="en-US" sz="1000" b="1" dirty="0"/>
                    </a:p>
                  </a:txBody>
                  <a:tcPr marL="86402" marR="86402" marT="43201" marB="43201" anchor="ctr"/>
                </a:tc>
                <a:tc>
                  <a:txBody>
                    <a:bodyPr/>
                    <a:lstStyle/>
                    <a:p>
                      <a:pPr algn="ctr"/>
                      <a:r>
                        <a:rPr lang="en-US" sz="1000" b="1" dirty="0" smtClean="0"/>
                        <a:t>6</a:t>
                      </a:r>
                      <a:endParaRPr lang="en-US" sz="1000" b="1" dirty="0"/>
                    </a:p>
                  </a:txBody>
                  <a:tcPr marL="86402" marR="86402" marT="43201" marB="43201" anchor="ctr"/>
                </a:tc>
                <a:tc>
                  <a:txBody>
                    <a:bodyPr/>
                    <a:lstStyle/>
                    <a:p>
                      <a:pPr algn="ctr"/>
                      <a:r>
                        <a:rPr lang="en-US" sz="1000" b="1" dirty="0" smtClean="0"/>
                        <a:t>6</a:t>
                      </a:r>
                      <a:endParaRPr lang="en-US" sz="1000" b="1" dirty="0"/>
                    </a:p>
                  </a:txBody>
                  <a:tcPr marL="86402" marR="86402" marT="43201" marB="43201" anchor="ctr"/>
                </a:tc>
                <a:tc>
                  <a:txBody>
                    <a:bodyPr/>
                    <a:lstStyle/>
                    <a:p>
                      <a:pPr algn="ctr"/>
                      <a:r>
                        <a:rPr lang="en-US" sz="1000" b="1" dirty="0" smtClean="0"/>
                        <a:t>18</a:t>
                      </a:r>
                      <a:endParaRPr lang="en-US" sz="1000" b="1" dirty="0"/>
                    </a:p>
                  </a:txBody>
                  <a:tcPr marL="86402" marR="86402" marT="43201" marB="43201" anchor="ctr"/>
                </a:tc>
                <a:tc>
                  <a:txBody>
                    <a:bodyPr/>
                    <a:lstStyle/>
                    <a:p>
                      <a:pPr algn="ctr"/>
                      <a:r>
                        <a:rPr lang="en-US" sz="1000" b="1" dirty="0" smtClean="0"/>
                        <a:t>30</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c>
                  <a:txBody>
                    <a:bodyPr/>
                    <a:lstStyle/>
                    <a:p>
                      <a:pPr algn="ctr"/>
                      <a:r>
                        <a:rPr lang="en-US" sz="1000" b="1" dirty="0" smtClean="0"/>
                        <a:t>2.5</a:t>
                      </a:r>
                      <a:endParaRPr lang="en-US" sz="1000" b="1" dirty="0"/>
                    </a:p>
                  </a:txBody>
                  <a:tcPr marL="86402" marR="86402" marT="43201" marB="43201" anchor="ctr"/>
                </a:tc>
              </a:tr>
            </a:tbl>
          </a:graphicData>
        </a:graphic>
      </p:graphicFrame>
    </p:spTree>
    <p:extLst>
      <p:ext uri="{BB962C8B-B14F-4D97-AF65-F5344CB8AC3E}">
        <p14:creationId xmlns:p14="http://schemas.microsoft.com/office/powerpoint/2010/main" val="185686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Challenges to the UK:</a:t>
            </a:r>
          </a:p>
          <a:p>
            <a:r>
              <a:rPr lang="en-US" dirty="0" smtClean="0"/>
              <a:t>Reputation</a:t>
            </a:r>
            <a:endParaRPr lang="en-US" dirty="0"/>
          </a:p>
        </p:txBody>
      </p:sp>
    </p:spTree>
    <p:extLst>
      <p:ext uri="{BB962C8B-B14F-4D97-AF65-F5344CB8AC3E}">
        <p14:creationId xmlns:p14="http://schemas.microsoft.com/office/powerpoint/2010/main" val="115509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t>Academic reputation survey</a:t>
            </a:r>
          </a:p>
        </p:txBody>
      </p:sp>
      <p:pic>
        <p:nvPicPr>
          <p:cNvPr id="5" name="Picture 4" descr="WURrepsur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834" y="1235850"/>
            <a:ext cx="8694240" cy="3636113"/>
          </a:xfrm>
          <a:prstGeom prst="rect">
            <a:avLst/>
          </a:prstGeom>
        </p:spPr>
      </p:pic>
      <p:sp>
        <p:nvSpPr>
          <p:cNvPr id="6" name="Text Placeholder 3"/>
          <p:cNvSpPr>
            <a:spLocks noGrp="1"/>
          </p:cNvSpPr>
          <p:nvPr>
            <p:ph type="body" sz="quarter" idx="11"/>
          </p:nvPr>
        </p:nvSpPr>
        <p:spPr>
          <a:xfrm>
            <a:off x="1405830" y="4224488"/>
            <a:ext cx="8499578" cy="1908052"/>
          </a:xfrm>
        </p:spPr>
        <p:txBody>
          <a:bodyPr/>
          <a:lstStyle/>
          <a:p>
            <a:pPr marL="270022" indent="-270022">
              <a:buFont typeface="Arial"/>
              <a:buChar char="•"/>
            </a:pPr>
            <a:r>
              <a:rPr lang="en-US" sz="1512" dirty="0">
                <a:latin typeface="Helvetica"/>
                <a:cs typeface="Helvetica"/>
              </a:rPr>
              <a:t>Subjective data</a:t>
            </a:r>
          </a:p>
          <a:p>
            <a:pPr marL="270022" indent="-270022">
              <a:buFont typeface="Arial"/>
              <a:buChar char="•"/>
            </a:pPr>
            <a:r>
              <a:rPr lang="en-US" sz="1512" dirty="0">
                <a:latin typeface="Helvetica"/>
                <a:cs typeface="Helvetica"/>
              </a:rPr>
              <a:t>“Brand”</a:t>
            </a:r>
          </a:p>
          <a:p>
            <a:pPr marL="270022" indent="-270022">
              <a:buFont typeface="Arial"/>
              <a:buChar char="•"/>
            </a:pPr>
            <a:r>
              <a:rPr lang="en-US" sz="1512" dirty="0">
                <a:latin typeface="Helvetica"/>
                <a:cs typeface="Helvetica"/>
              </a:rPr>
              <a:t>Survey of academics selected by Elsevier</a:t>
            </a:r>
          </a:p>
          <a:p>
            <a:pPr marL="270022" indent="-270022">
              <a:buFont typeface="Arial"/>
              <a:buChar char="•"/>
            </a:pPr>
            <a:r>
              <a:rPr lang="en-US" sz="1512" dirty="0">
                <a:latin typeface="Helvetica"/>
                <a:cs typeface="Helvetica"/>
              </a:rPr>
              <a:t>Balanced by geography</a:t>
            </a:r>
          </a:p>
          <a:p>
            <a:pPr lvl="1"/>
            <a:r>
              <a:rPr lang="en-US" sz="1512" dirty="0">
                <a:latin typeface="Helvetica"/>
                <a:cs typeface="Helvetica"/>
              </a:rPr>
              <a:t>UNESCO data</a:t>
            </a:r>
          </a:p>
          <a:p>
            <a:pPr marL="270022" indent="-270022">
              <a:buFont typeface="Arial"/>
              <a:buChar char="•"/>
            </a:pPr>
            <a:r>
              <a:rPr lang="en-US" sz="1512" dirty="0">
                <a:latin typeface="Helvetica"/>
                <a:cs typeface="Helvetica"/>
              </a:rPr>
              <a:t>10,500 responses </a:t>
            </a:r>
          </a:p>
          <a:p>
            <a:pPr marL="270022" indent="-270022">
              <a:buFont typeface="Arial"/>
              <a:buChar char="•"/>
            </a:pPr>
            <a:endParaRPr lang="en-US" sz="1701" dirty="0">
              <a:latin typeface="Helvetica"/>
              <a:cs typeface="Helvetica"/>
            </a:endParaRPr>
          </a:p>
        </p:txBody>
      </p:sp>
    </p:spTree>
    <p:extLst>
      <p:ext uri="{BB962C8B-B14F-4D97-AF65-F5344CB8AC3E}">
        <p14:creationId xmlns:p14="http://schemas.microsoft.com/office/powerpoint/2010/main" val="39085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701" dirty="0"/>
              <a:t>Reputation changes over time</a:t>
            </a:r>
          </a:p>
        </p:txBody>
      </p:sp>
      <p:pic>
        <p:nvPicPr>
          <p:cNvPr id="3" name="Picture 2" descr="RiseoftheEa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946" y="1153535"/>
            <a:ext cx="7716208" cy="4907136"/>
          </a:xfrm>
          <a:prstGeom prst="rect">
            <a:avLst/>
          </a:prstGeom>
        </p:spPr>
      </p:pic>
    </p:spTree>
    <p:extLst>
      <p:ext uri="{BB962C8B-B14F-4D97-AF65-F5344CB8AC3E}">
        <p14:creationId xmlns:p14="http://schemas.microsoft.com/office/powerpoint/2010/main" val="212569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701" dirty="0">
                <a:latin typeface="Helvetica"/>
                <a:cs typeface="Helvetica"/>
              </a:rPr>
              <a:t>Where do universities get support?</a:t>
            </a:r>
          </a:p>
          <a:p>
            <a:endParaRPr lang="en-US" sz="1890" dirty="0">
              <a:latin typeface="+mj-lt"/>
            </a:endParaRPr>
          </a:p>
          <a:p>
            <a:endParaRPr lang="en-US" sz="1890" dirty="0">
              <a:latin typeface="+mj-lt"/>
            </a:endParaRPr>
          </a:p>
        </p:txBody>
      </p:sp>
      <p:pic>
        <p:nvPicPr>
          <p:cNvPr id="4" name="Picture 3" descr="HarvardCho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862" y="743462"/>
            <a:ext cx="5754768" cy="5360491"/>
          </a:xfrm>
          <a:prstGeom prst="rect">
            <a:avLst/>
          </a:prstGeom>
        </p:spPr>
      </p:pic>
      <p:sp>
        <p:nvSpPr>
          <p:cNvPr id="6" name="Text Placeholder 4"/>
          <p:cNvSpPr>
            <a:spLocks noGrp="1"/>
          </p:cNvSpPr>
          <p:nvPr>
            <p:ph type="body" sz="quarter" idx="11"/>
          </p:nvPr>
        </p:nvSpPr>
        <p:spPr>
          <a:xfrm>
            <a:off x="851037" y="1117936"/>
            <a:ext cx="3490140" cy="4986017"/>
          </a:xfrm>
        </p:spPr>
        <p:txBody>
          <a:bodyPr/>
          <a:lstStyle/>
          <a:p>
            <a:pPr marL="324027" indent="-324027">
              <a:buFont typeface="Arial"/>
              <a:buChar char="•"/>
            </a:pPr>
            <a:r>
              <a:rPr lang="en-US" sz="1512" dirty="0"/>
              <a:t>One of the features of the Universities with the highest reputation is the breadth of their support</a:t>
            </a:r>
          </a:p>
          <a:p>
            <a:pPr marL="324027" indent="-324027">
              <a:buFont typeface="Arial"/>
              <a:buChar char="•"/>
            </a:pPr>
            <a:endParaRPr lang="en-US" sz="1512" dirty="0"/>
          </a:p>
          <a:p>
            <a:pPr marL="324027" indent="-324027">
              <a:buFont typeface="Arial"/>
              <a:buChar char="•"/>
            </a:pPr>
            <a:r>
              <a:rPr lang="en-US" sz="1512" dirty="0"/>
              <a:t>All receive large votes from every region</a:t>
            </a:r>
          </a:p>
          <a:p>
            <a:pPr marL="324027" indent="-324027">
              <a:buFont typeface="Arial"/>
              <a:buChar char="•"/>
            </a:pPr>
            <a:endParaRPr lang="en-US" sz="1512" dirty="0"/>
          </a:p>
          <a:p>
            <a:pPr marL="324027" indent="-324027">
              <a:buFont typeface="Arial"/>
              <a:buChar char="•"/>
            </a:pPr>
            <a:r>
              <a:rPr lang="en-US" sz="1512" dirty="0"/>
              <a:t>Harvard receives stronger recognition from Asia than from North America</a:t>
            </a:r>
          </a:p>
          <a:p>
            <a:endParaRPr lang="en-US" sz="1701" dirty="0"/>
          </a:p>
          <a:p>
            <a:endParaRPr lang="en-US" sz="1701" dirty="0"/>
          </a:p>
        </p:txBody>
      </p:sp>
    </p:spTree>
    <p:extLst>
      <p:ext uri="{BB962C8B-B14F-4D97-AF65-F5344CB8AC3E}">
        <p14:creationId xmlns:p14="http://schemas.microsoft.com/office/powerpoint/2010/main" val="149779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2006</TotalTime>
  <Words>1273</Words>
  <Application>Microsoft Office PowerPoint</Application>
  <PresentationFormat>Custom</PresentationFormat>
  <Paragraphs>403</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TES GLobal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Barber</dc:creator>
  <cp:lastModifiedBy>Parr, Chris</cp:lastModifiedBy>
  <cp:revision>62</cp:revision>
  <dcterms:created xsi:type="dcterms:W3CDTF">2015-06-03T15:18:56Z</dcterms:created>
  <dcterms:modified xsi:type="dcterms:W3CDTF">2016-06-27T14:53:29Z</dcterms:modified>
</cp:coreProperties>
</file>